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257" r:id="rId3"/>
    <p:sldId id="271" r:id="rId4"/>
    <p:sldId id="258" r:id="rId5"/>
    <p:sldId id="270" r:id="rId6"/>
    <p:sldId id="259" r:id="rId7"/>
    <p:sldId id="260" r:id="rId8"/>
    <p:sldId id="261" r:id="rId9"/>
    <p:sldId id="263" r:id="rId10"/>
    <p:sldId id="272" r:id="rId11"/>
    <p:sldId id="273" r:id="rId12"/>
    <p:sldId id="282" r:id="rId13"/>
    <p:sldId id="262" r:id="rId14"/>
    <p:sldId id="278" r:id="rId15"/>
    <p:sldId id="264" r:id="rId16"/>
    <p:sldId id="279" r:id="rId17"/>
    <p:sldId id="280" r:id="rId18"/>
    <p:sldId id="274" r:id="rId19"/>
    <p:sldId id="265" r:id="rId20"/>
    <p:sldId id="275" r:id="rId21"/>
    <p:sldId id="276" r:id="rId22"/>
    <p:sldId id="277" r:id="rId23"/>
    <p:sldId id="281" r:id="rId24"/>
    <p:sldId id="267" r:id="rId25"/>
    <p:sldId id="268" r:id="rId26"/>
    <p:sldId id="269"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5" autoAdjust="0"/>
    <p:restoredTop sz="94660"/>
  </p:normalViewPr>
  <p:slideViewPr>
    <p:cSldViewPr>
      <p:cViewPr>
        <p:scale>
          <a:sx n="70" d="100"/>
          <a:sy n="70" d="100"/>
        </p:scale>
        <p:origin x="-1164"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C5E90D-0404-4FD2-9498-B76FB0E1F63E}" type="datetimeFigureOut">
              <a:rPr lang="en-US" smtClean="0"/>
              <a:t>10/2/2017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72FB53-9267-4F74-9979-E2742BF4EE8A}" type="slidenum">
              <a:rPr lang="en-US" smtClean="0"/>
              <a:t>‹#›</a:t>
            </a:fld>
            <a:endParaRPr lang="en-US"/>
          </a:p>
        </p:txBody>
      </p:sp>
    </p:spTree>
    <p:extLst>
      <p:ext uri="{BB962C8B-B14F-4D97-AF65-F5344CB8AC3E}">
        <p14:creationId xmlns:p14="http://schemas.microsoft.com/office/powerpoint/2010/main" val="2686894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72FB53-9267-4F74-9979-E2742BF4EE8A}" type="slidenum">
              <a:rPr lang="en-US" smtClean="0"/>
              <a:t>23</a:t>
            </a:fld>
            <a:endParaRPr lang="en-US"/>
          </a:p>
        </p:txBody>
      </p:sp>
    </p:spTree>
    <p:extLst>
      <p:ext uri="{BB962C8B-B14F-4D97-AF65-F5344CB8AC3E}">
        <p14:creationId xmlns:p14="http://schemas.microsoft.com/office/powerpoint/2010/main" val="2269586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72FB53-9267-4F74-9979-E2742BF4EE8A}" type="slidenum">
              <a:rPr lang="en-US" smtClean="0"/>
              <a:t>24</a:t>
            </a:fld>
            <a:endParaRPr lang="en-US"/>
          </a:p>
        </p:txBody>
      </p:sp>
    </p:spTree>
    <p:extLst>
      <p:ext uri="{BB962C8B-B14F-4D97-AF65-F5344CB8AC3E}">
        <p14:creationId xmlns:p14="http://schemas.microsoft.com/office/powerpoint/2010/main" val="77107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10/2/2017</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10/2/2017</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4.wmf"/></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28.jp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7.jp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4.wmf"/><Relationship Id="rId4"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90">
          <a:fgClr>
            <a:schemeClr val="tx1"/>
          </a:fgClr>
          <a:bgClr>
            <a:schemeClr val="bg1"/>
          </a:bgClr>
        </a:patt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199" y="1714501"/>
            <a:ext cx="4622800" cy="34670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152400" y="228600"/>
            <a:ext cx="8762999" cy="685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prstTxWarp prst="textChevron">
              <a:avLst>
                <a:gd name="adj" fmla="val 21642"/>
              </a:avLst>
            </a:prstTxWarp>
          </a:bodyPr>
          <a:lstStyle/>
          <a:p>
            <a:pPr algn="ctr"/>
            <a:r>
              <a:rPr lang="bn-BD" sz="3200" dirty="0" smtClean="0">
                <a:solidFill>
                  <a:srgbClr val="FF0000"/>
                </a:solidFill>
                <a:latin typeface="NikoshBAN" pitchFamily="2" charset="0"/>
                <a:cs typeface="NikoshBAN" pitchFamily="2" charset="0"/>
              </a:rPr>
              <a:t> </a:t>
            </a:r>
            <a:r>
              <a:rPr lang="bn-BD" sz="3600" dirty="0" smtClean="0">
                <a:solidFill>
                  <a:schemeClr val="bg1"/>
                </a:solidFill>
                <a:latin typeface="NikoshBAN" pitchFamily="2" charset="0"/>
                <a:cs typeface="NikoshBAN" pitchFamily="2" charset="0"/>
              </a:rPr>
              <a:t>আজকের বাংলা ক্লাশে সবাইকে </a:t>
            </a:r>
            <a:endParaRPr lang="en-US" sz="3600" dirty="0">
              <a:solidFill>
                <a:schemeClr val="bg1"/>
              </a:solidFill>
              <a:latin typeface="NikoshBAN" pitchFamily="2" charset="0"/>
              <a:cs typeface="NikoshBAN" pitchFamily="2" charset="0"/>
            </a:endParaRPr>
          </a:p>
        </p:txBody>
      </p:sp>
      <p:sp>
        <p:nvSpPr>
          <p:cNvPr id="4" name="Horizontal Scroll 3"/>
          <p:cNvSpPr/>
          <p:nvPr/>
        </p:nvSpPr>
        <p:spPr>
          <a:xfrm>
            <a:off x="2235199" y="5379597"/>
            <a:ext cx="4738255" cy="1440872"/>
          </a:xfrm>
          <a:prstGeom prst="horizontalScroll">
            <a:avLst/>
          </a:prstGeom>
        </p:spPr>
        <p:style>
          <a:lnRef idx="1">
            <a:schemeClr val="accent1"/>
          </a:lnRef>
          <a:fillRef idx="2">
            <a:schemeClr val="accent1"/>
          </a:fillRef>
          <a:effectRef idx="1">
            <a:schemeClr val="accent1"/>
          </a:effectRef>
          <a:fontRef idx="minor">
            <a:schemeClr val="dk1"/>
          </a:fontRef>
        </p:style>
        <p:txBody>
          <a:bodyPr rtlCol="0" anchor="ctr"/>
          <a:lstStyle/>
          <a:p>
            <a:r>
              <a:rPr lang="bn-BD" sz="5400" dirty="0" smtClean="0">
                <a:solidFill>
                  <a:srgbClr val="002060"/>
                </a:solidFill>
                <a:latin typeface="NikoshBAN" pitchFamily="2" charset="0"/>
                <a:cs typeface="NikoshBAN" pitchFamily="2" charset="0"/>
              </a:rPr>
              <a:t>স্বা  </a:t>
            </a:r>
            <a:r>
              <a:rPr lang="bn-BD" sz="3600" dirty="0" smtClean="0">
                <a:solidFill>
                  <a:srgbClr val="002060"/>
                </a:solidFill>
                <a:latin typeface="NikoshBAN" pitchFamily="2" charset="0"/>
                <a:cs typeface="NikoshBAN" pitchFamily="2" charset="0"/>
              </a:rPr>
              <a:t>     </a:t>
            </a:r>
            <a:r>
              <a:rPr lang="bn-BD" sz="6000" dirty="0" smtClean="0">
                <a:solidFill>
                  <a:srgbClr val="002060"/>
                </a:solidFill>
                <a:latin typeface="NikoshBAN" pitchFamily="2" charset="0"/>
                <a:cs typeface="NikoshBAN" pitchFamily="2" charset="0"/>
              </a:rPr>
              <a:t>গ </a:t>
            </a:r>
            <a:r>
              <a:rPr lang="bn-BD" sz="3600" dirty="0" smtClean="0">
                <a:solidFill>
                  <a:srgbClr val="002060"/>
                </a:solidFill>
                <a:latin typeface="NikoshBAN" pitchFamily="2" charset="0"/>
                <a:cs typeface="NikoshBAN" pitchFamily="2" charset="0"/>
              </a:rPr>
              <a:t>      </a:t>
            </a:r>
            <a:r>
              <a:rPr lang="bn-BD" sz="5400" dirty="0" smtClean="0">
                <a:solidFill>
                  <a:srgbClr val="002060"/>
                </a:solidFill>
                <a:latin typeface="NikoshBAN" pitchFamily="2" charset="0"/>
                <a:cs typeface="NikoshBAN" pitchFamily="2" charset="0"/>
              </a:rPr>
              <a:t>ত  </a:t>
            </a:r>
            <a:r>
              <a:rPr lang="bn-BD" sz="3600" dirty="0" smtClean="0">
                <a:solidFill>
                  <a:srgbClr val="002060"/>
                </a:solidFill>
                <a:latin typeface="NikoshBAN" pitchFamily="2" charset="0"/>
                <a:cs typeface="NikoshBAN" pitchFamily="2" charset="0"/>
              </a:rPr>
              <a:t>     </a:t>
            </a:r>
            <a:r>
              <a:rPr lang="bn-BD" sz="5400" dirty="0" smtClean="0">
                <a:solidFill>
                  <a:srgbClr val="002060"/>
                </a:solidFill>
                <a:latin typeface="NikoshBAN" pitchFamily="2" charset="0"/>
                <a:cs typeface="NikoshBAN" pitchFamily="2" charset="0"/>
              </a:rPr>
              <a:t>ম</a:t>
            </a:r>
            <a:endParaRPr lang="en-US" sz="5400" dirty="0">
              <a:solidFill>
                <a:srgbClr val="002060"/>
              </a:solidFill>
              <a:latin typeface="NikoshBAN" pitchFamily="2" charset="0"/>
              <a:cs typeface="NikoshBAN" pitchFamily="2" charset="0"/>
            </a:endParaRPr>
          </a:p>
        </p:txBody>
      </p:sp>
      <p:sp>
        <p:nvSpPr>
          <p:cNvPr id="5" name="Frame 4"/>
          <p:cNvSpPr/>
          <p:nvPr/>
        </p:nvSpPr>
        <p:spPr>
          <a:xfrm>
            <a:off x="0" y="0"/>
            <a:ext cx="9144000" cy="6858000"/>
          </a:xfrm>
          <a:prstGeom prst="frame">
            <a:avLst>
              <a:gd name="adj1" fmla="val 2550"/>
            </a:avLst>
          </a:prstGeom>
          <a:gradFill>
            <a:gsLst>
              <a:gs pos="0">
                <a:schemeClr val="bg1"/>
              </a:gs>
              <a:gs pos="50000">
                <a:schemeClr val="accent1">
                  <a:lumMod val="75000"/>
                </a:schemeClr>
              </a:gs>
              <a:gs pos="100000">
                <a:srgbClr val="7030A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Tree>
    <p:extLst>
      <p:ext uri="{BB962C8B-B14F-4D97-AF65-F5344CB8AC3E}">
        <p14:creationId xmlns:p14="http://schemas.microsoft.com/office/powerpoint/2010/main" val="29943902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90">
          <a:fgClr>
            <a:schemeClr val="tx1"/>
          </a:fgClr>
          <a:bgClr>
            <a:schemeClr val="bg1"/>
          </a:bgClr>
        </a:pattFill>
        <a:effectLst/>
      </p:bgPr>
    </p:bg>
    <p:spTree>
      <p:nvGrpSpPr>
        <p:cNvPr id="1" name=""/>
        <p:cNvGrpSpPr/>
        <p:nvPr/>
      </p:nvGrpSpPr>
      <p:grpSpPr>
        <a:xfrm>
          <a:off x="0" y="0"/>
          <a:ext cx="0" cy="0"/>
          <a:chOff x="0" y="0"/>
          <a:chExt cx="0" cy="0"/>
        </a:xfrm>
      </p:grpSpPr>
      <p:sp>
        <p:nvSpPr>
          <p:cNvPr id="2" name="Frame 1"/>
          <p:cNvSpPr/>
          <p:nvPr/>
        </p:nvSpPr>
        <p:spPr>
          <a:xfrm>
            <a:off x="0" y="0"/>
            <a:ext cx="9144000" cy="6858000"/>
          </a:xfrm>
          <a:prstGeom prst="frame">
            <a:avLst>
              <a:gd name="adj1" fmla="val 2550"/>
            </a:avLst>
          </a:prstGeom>
          <a:gradFill>
            <a:gsLst>
              <a:gs pos="0">
                <a:schemeClr val="bg1"/>
              </a:gs>
              <a:gs pos="50000">
                <a:schemeClr val="accent1">
                  <a:lumMod val="75000"/>
                </a:schemeClr>
              </a:gs>
              <a:gs pos="100000">
                <a:srgbClr val="7030A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 name="Horizontal Scroll 2"/>
          <p:cNvSpPr/>
          <p:nvPr/>
        </p:nvSpPr>
        <p:spPr>
          <a:xfrm>
            <a:off x="457200" y="419100"/>
            <a:ext cx="2438400" cy="838200"/>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r>
              <a:rPr lang="bn-BD" sz="3200" dirty="0" smtClean="0">
                <a:solidFill>
                  <a:schemeClr val="bg1"/>
                </a:solidFill>
                <a:latin typeface="NikoshBAN" pitchFamily="2" charset="0"/>
                <a:cs typeface="NikoshBAN" pitchFamily="2" charset="0"/>
              </a:rPr>
              <a:t>আদর্শ পাঠ </a:t>
            </a:r>
            <a:endParaRPr lang="en-US" sz="3200" dirty="0">
              <a:solidFill>
                <a:schemeClr val="bg1"/>
              </a:solidFill>
              <a:latin typeface="NikoshBAN" pitchFamily="2" charset="0"/>
              <a:cs typeface="NikoshBAN" pitchFamily="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6442" y="1756029"/>
            <a:ext cx="5691116" cy="334594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55700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90">
          <a:fgClr>
            <a:schemeClr val="tx1"/>
          </a:fgClr>
          <a:bgClr>
            <a:schemeClr val="bg1"/>
          </a:bgClr>
        </a:pattFill>
        <a:effectLst/>
      </p:bgPr>
    </p:bg>
    <p:spTree>
      <p:nvGrpSpPr>
        <p:cNvPr id="1" name=""/>
        <p:cNvGrpSpPr/>
        <p:nvPr/>
      </p:nvGrpSpPr>
      <p:grpSpPr>
        <a:xfrm>
          <a:off x="0" y="0"/>
          <a:ext cx="0" cy="0"/>
          <a:chOff x="0" y="0"/>
          <a:chExt cx="0" cy="0"/>
        </a:xfrm>
      </p:grpSpPr>
      <p:sp>
        <p:nvSpPr>
          <p:cNvPr id="2" name="Frame 1"/>
          <p:cNvSpPr/>
          <p:nvPr/>
        </p:nvSpPr>
        <p:spPr>
          <a:xfrm>
            <a:off x="0" y="0"/>
            <a:ext cx="9144000" cy="6858000"/>
          </a:xfrm>
          <a:prstGeom prst="frame">
            <a:avLst>
              <a:gd name="adj1" fmla="val 2550"/>
            </a:avLst>
          </a:prstGeom>
          <a:gradFill>
            <a:gsLst>
              <a:gs pos="0">
                <a:schemeClr val="bg1"/>
              </a:gs>
              <a:gs pos="50000">
                <a:schemeClr val="accent1">
                  <a:lumMod val="75000"/>
                </a:schemeClr>
              </a:gs>
              <a:gs pos="100000">
                <a:srgbClr val="7030A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 name="Horizontal Scroll 2"/>
          <p:cNvSpPr/>
          <p:nvPr/>
        </p:nvSpPr>
        <p:spPr>
          <a:xfrm>
            <a:off x="381000" y="266700"/>
            <a:ext cx="2209800" cy="990600"/>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lstStyle/>
          <a:p>
            <a:r>
              <a:rPr lang="bn-BD" sz="3200" dirty="0" smtClean="0">
                <a:solidFill>
                  <a:srgbClr val="00B0F0"/>
                </a:solidFill>
                <a:latin typeface="NikoshBAN" pitchFamily="2" charset="0"/>
                <a:cs typeface="NikoshBAN" pitchFamily="2" charset="0"/>
              </a:rPr>
              <a:t>সরব পাঠ </a:t>
            </a:r>
            <a:endParaRPr lang="en-US" sz="3200" dirty="0">
              <a:solidFill>
                <a:srgbClr val="00B0F0"/>
              </a:solidFill>
              <a:latin typeface="NikoshBAN" pitchFamily="2" charset="0"/>
              <a:cs typeface="NikoshBAN" pitchFamily="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100" y="1676400"/>
            <a:ext cx="5257800" cy="39210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972838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80">
          <a:fgClr>
            <a:schemeClr val="tx1"/>
          </a:fgClr>
          <a:bgClr>
            <a:schemeClr val="bg1"/>
          </a:bgClr>
        </a:pattFill>
        <a:effectLst/>
      </p:bgPr>
    </p:bg>
    <p:spTree>
      <p:nvGrpSpPr>
        <p:cNvPr id="1" name=""/>
        <p:cNvGrpSpPr/>
        <p:nvPr/>
      </p:nvGrpSpPr>
      <p:grpSpPr>
        <a:xfrm>
          <a:off x="0" y="0"/>
          <a:ext cx="0" cy="0"/>
          <a:chOff x="0" y="0"/>
          <a:chExt cx="0" cy="0"/>
        </a:xfrm>
      </p:grpSpPr>
      <p:sp>
        <p:nvSpPr>
          <p:cNvPr id="2" name="Frame 1"/>
          <p:cNvSpPr/>
          <p:nvPr/>
        </p:nvSpPr>
        <p:spPr>
          <a:xfrm>
            <a:off x="0" y="0"/>
            <a:ext cx="9144000" cy="6858000"/>
          </a:xfrm>
          <a:prstGeom prst="frame">
            <a:avLst>
              <a:gd name="adj1" fmla="val 2550"/>
            </a:avLst>
          </a:prstGeom>
          <a:gradFill>
            <a:gsLst>
              <a:gs pos="0">
                <a:schemeClr val="bg1"/>
              </a:gs>
              <a:gs pos="50000">
                <a:schemeClr val="accent1">
                  <a:lumMod val="75000"/>
                </a:schemeClr>
              </a:gs>
              <a:gs pos="100000">
                <a:srgbClr val="7030A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graphicFrame>
        <p:nvGraphicFramePr>
          <p:cNvPr id="3" name="Object 2">
            <a:hlinkClick r:id="" action="ppaction://ole?verb=0"/>
          </p:cNvPr>
          <p:cNvGraphicFramePr>
            <a:graphicFrameLocks noChangeAspect="1"/>
          </p:cNvGraphicFramePr>
          <p:nvPr>
            <p:extLst>
              <p:ext uri="{D42A27DB-BD31-4B8C-83A1-F6EECF244321}">
                <p14:modId xmlns:p14="http://schemas.microsoft.com/office/powerpoint/2010/main" val="2530195344"/>
              </p:ext>
            </p:extLst>
          </p:nvPr>
        </p:nvGraphicFramePr>
        <p:xfrm>
          <a:off x="4114800" y="3043238"/>
          <a:ext cx="914400" cy="771525"/>
        </p:xfrm>
        <a:graphic>
          <a:graphicData uri="http://schemas.openxmlformats.org/presentationml/2006/ole">
            <mc:AlternateContent xmlns:mc="http://schemas.openxmlformats.org/markup-compatibility/2006">
              <mc:Choice xmlns:v="urn:schemas-microsoft-com:vml" Requires="v">
                <p:oleObj spid="_x0000_s2053"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4114800" y="3043238"/>
                        <a:ext cx="914400" cy="771525"/>
                      </a:xfrm>
                      <a:prstGeom prst="rect">
                        <a:avLst/>
                      </a:prstGeom>
                    </p:spPr>
                  </p:pic>
                </p:oleObj>
              </mc:Fallback>
            </mc:AlternateContent>
          </a:graphicData>
        </a:graphic>
      </p:graphicFrame>
      <p:sp>
        <p:nvSpPr>
          <p:cNvPr id="4" name="Rounded Rectangle 3"/>
          <p:cNvSpPr/>
          <p:nvPr/>
        </p:nvSpPr>
        <p:spPr>
          <a:xfrm>
            <a:off x="1371600" y="381000"/>
            <a:ext cx="6400800" cy="10668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bn-BD" sz="3200" dirty="0">
                <a:latin typeface="NikoshBAN" pitchFamily="2" charset="0"/>
                <a:cs typeface="NikoshBAN" pitchFamily="2" charset="0"/>
              </a:rPr>
              <a:t> </a:t>
            </a:r>
            <a:r>
              <a:rPr lang="bn-BD" sz="3200" dirty="0" smtClean="0">
                <a:latin typeface="NikoshBAN" pitchFamily="2" charset="0"/>
                <a:cs typeface="NikoshBAN" pitchFamily="2" charset="0"/>
              </a:rPr>
              <a:t>        এসো আমরা একটি ভিডিও দেখি </a:t>
            </a:r>
            <a:endParaRPr lang="en-US" sz="3200" dirty="0">
              <a:latin typeface="NikoshBAN" pitchFamily="2" charset="0"/>
              <a:cs typeface="NikoshBAN" pitchFamily="2" charset="0"/>
            </a:endParaRPr>
          </a:p>
        </p:txBody>
      </p:sp>
    </p:spTree>
    <p:extLst>
      <p:ext uri="{BB962C8B-B14F-4D97-AF65-F5344CB8AC3E}">
        <p14:creationId xmlns:p14="http://schemas.microsoft.com/office/powerpoint/2010/main" val="14385951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ct90">
          <a:fgClr>
            <a:schemeClr val="tx1"/>
          </a:fgClr>
          <a:bgClr>
            <a:schemeClr val="bg1"/>
          </a:bgClr>
        </a:patt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2700" y="228600"/>
            <a:ext cx="4038600" cy="33655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Rounded Rectangle 3"/>
          <p:cNvSpPr/>
          <p:nvPr/>
        </p:nvSpPr>
        <p:spPr>
          <a:xfrm>
            <a:off x="445258" y="3739486"/>
            <a:ext cx="8253483" cy="287626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চিকিৎসকের  আদেশে দেওঘরে এসেছিলাম বায়ু পরিবর্তনের জন্য ।</a:t>
            </a:r>
            <a:r>
              <a:rPr lang="bn-BD" sz="2400" dirty="0">
                <a:latin typeface="NikoshBAN" pitchFamily="2" charset="0"/>
                <a:cs typeface="NikoshBAN" pitchFamily="2" charset="0"/>
              </a:rPr>
              <a:t> </a:t>
            </a:r>
            <a:r>
              <a:rPr lang="bn-BD" sz="2400" dirty="0" smtClean="0">
                <a:latin typeface="NikoshBAN" pitchFamily="2" charset="0"/>
                <a:cs typeface="NikoshBAN" pitchFamily="2" charset="0"/>
              </a:rPr>
              <a:t>বায়ু পরিবর্তনে সাধারণত যা হয়,সেও লোকে জানে,আবার আসেও।আমিও এসেছি।প্রাচীর ঘেরা বাগানের মধ্যে একটা বড় বাড়িতে থাকি।রাত্রি তিনটে থেকে কাছে কোথাও একজন গলাভাঙা একঘেয়ে সুরে ভজন শুরু করে ,ঘুম ভেঙে যায়, দোর খুলে বারান্দায় এসে বসি।</a:t>
            </a:r>
          </a:p>
        </p:txBody>
      </p:sp>
      <p:sp>
        <p:nvSpPr>
          <p:cNvPr id="5" name="Frame 4"/>
          <p:cNvSpPr/>
          <p:nvPr/>
        </p:nvSpPr>
        <p:spPr>
          <a:xfrm>
            <a:off x="0" y="0"/>
            <a:ext cx="9144000" cy="6858000"/>
          </a:xfrm>
          <a:prstGeom prst="frame">
            <a:avLst>
              <a:gd name="adj1" fmla="val 2550"/>
            </a:avLst>
          </a:prstGeom>
          <a:gradFill>
            <a:gsLst>
              <a:gs pos="0">
                <a:schemeClr val="bg1"/>
              </a:gs>
              <a:gs pos="50000">
                <a:schemeClr val="accent1">
                  <a:lumMod val="75000"/>
                </a:schemeClr>
              </a:gs>
              <a:gs pos="100000">
                <a:srgbClr val="7030A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Tree>
    <p:extLst>
      <p:ext uri="{BB962C8B-B14F-4D97-AF65-F5344CB8AC3E}">
        <p14:creationId xmlns:p14="http://schemas.microsoft.com/office/powerpoint/2010/main" val="25345931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80">
          <a:fgClr>
            <a:schemeClr val="tx1"/>
          </a:fgClr>
          <a:bgClr>
            <a:schemeClr val="bg1"/>
          </a:bgClr>
        </a:pattFill>
        <a:effectLst/>
      </p:bgPr>
    </p:bg>
    <p:spTree>
      <p:nvGrpSpPr>
        <p:cNvPr id="1" name=""/>
        <p:cNvGrpSpPr/>
        <p:nvPr/>
      </p:nvGrpSpPr>
      <p:grpSpPr>
        <a:xfrm>
          <a:off x="0" y="0"/>
          <a:ext cx="0" cy="0"/>
          <a:chOff x="0" y="0"/>
          <a:chExt cx="0" cy="0"/>
        </a:xfrm>
      </p:grpSpPr>
      <p:sp>
        <p:nvSpPr>
          <p:cNvPr id="2" name="Frame 1"/>
          <p:cNvSpPr/>
          <p:nvPr/>
        </p:nvSpPr>
        <p:spPr>
          <a:xfrm>
            <a:off x="0" y="0"/>
            <a:ext cx="9144000" cy="6858000"/>
          </a:xfrm>
          <a:prstGeom prst="frame">
            <a:avLst>
              <a:gd name="adj1" fmla="val 2550"/>
            </a:avLst>
          </a:prstGeom>
          <a:gradFill>
            <a:gsLst>
              <a:gs pos="0">
                <a:schemeClr val="bg1"/>
              </a:gs>
              <a:gs pos="50000">
                <a:schemeClr val="accent1">
                  <a:lumMod val="75000"/>
                </a:schemeClr>
              </a:gs>
              <a:gs pos="100000">
                <a:srgbClr val="7030A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022" y="609600"/>
            <a:ext cx="2275850" cy="15144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6639" y="2366962"/>
            <a:ext cx="1720561" cy="16826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1039" y="2555553"/>
            <a:ext cx="2393903" cy="14867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2926" y="656649"/>
            <a:ext cx="2016173" cy="15043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9482" y="693599"/>
            <a:ext cx="2303309" cy="143047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768" y="2497394"/>
            <a:ext cx="2314575" cy="16030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Rounded Rectangle 10"/>
          <p:cNvSpPr/>
          <p:nvPr/>
        </p:nvSpPr>
        <p:spPr>
          <a:xfrm>
            <a:off x="245090" y="4495800"/>
            <a:ext cx="8305800" cy="1752600"/>
          </a:xfrm>
          <a:prstGeom prst="roundRect">
            <a:avLst>
              <a:gd name="adj" fmla="val 27417"/>
            </a:avLst>
          </a:prstGeom>
        </p:spPr>
        <p:style>
          <a:lnRef idx="1">
            <a:schemeClr val="accent2"/>
          </a:lnRef>
          <a:fillRef idx="2">
            <a:schemeClr val="accent2"/>
          </a:fillRef>
          <a:effectRef idx="1">
            <a:schemeClr val="accent2"/>
          </a:effectRef>
          <a:fontRef idx="minor">
            <a:schemeClr val="dk1"/>
          </a:fontRef>
        </p:style>
        <p:txBody>
          <a:bodyPr rtlCol="0" anchor="ctr"/>
          <a:lstStyle/>
          <a:p>
            <a:r>
              <a:rPr lang="bn-BD" sz="2400" dirty="0" smtClean="0">
                <a:latin typeface="NikoshBAN" pitchFamily="2" charset="0"/>
                <a:cs typeface="NikoshBAN" pitchFamily="2" charset="0"/>
              </a:rPr>
              <a:t>ধীরে ধীরে রাত্রি শেষ হয়ে আসে-পাখিদের আনাগোনা শুরু হয়। দেখতাম ওদের মধ্যে সবচেয়ে ভোরে ওঠে দোয়েল।তারপরে একটি দুটি করে আসতে থাকে বুলবুলি, শ্যামা,শালিক,টুনটুনি-পাশের বাড়ির আমগাছে,এ বাড়ির বকুল কুঞ্জে,পথের ধারের অশ্বথগাছের মাথায়-সকলকে চোখে দেখতে পেতাম না,কিন্তু প্রতিদিন ডাক শোনার অভ্যাসে মনে হতো যেন ওদের প্রত্যেককেই চিনি ।</a:t>
            </a:r>
            <a:endParaRPr lang="en-US" sz="2400" dirty="0">
              <a:latin typeface="NikoshBAN" pitchFamily="2" charset="0"/>
              <a:cs typeface="NikoshBAN" pitchFamily="2" charset="0"/>
            </a:endParaRPr>
          </a:p>
        </p:txBody>
      </p:sp>
    </p:spTree>
    <p:extLst>
      <p:ext uri="{BB962C8B-B14F-4D97-AF65-F5344CB8AC3E}">
        <p14:creationId xmlns:p14="http://schemas.microsoft.com/office/powerpoint/2010/main" val="403692925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tx1"/>
          </a:bgClr>
        </a:pattFill>
        <a:effectLst/>
      </p:bgPr>
    </p:bg>
    <p:spTree>
      <p:nvGrpSpPr>
        <p:cNvPr id="1" name=""/>
        <p:cNvGrpSpPr/>
        <p:nvPr/>
      </p:nvGrpSpPr>
      <p:grpSpPr>
        <a:xfrm>
          <a:off x="0" y="0"/>
          <a:ext cx="0" cy="0"/>
          <a:chOff x="0" y="0"/>
          <a:chExt cx="0" cy="0"/>
        </a:xfrm>
      </p:grpSpPr>
      <p:sp>
        <p:nvSpPr>
          <p:cNvPr id="2" name="Down Ribbon 1"/>
          <p:cNvSpPr/>
          <p:nvPr/>
        </p:nvSpPr>
        <p:spPr>
          <a:xfrm>
            <a:off x="381000" y="381000"/>
            <a:ext cx="8077200" cy="990600"/>
          </a:xfrm>
          <a:prstGeom prst="ribbo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bn-BD" sz="3200" dirty="0" smtClean="0">
                <a:solidFill>
                  <a:srgbClr val="002060"/>
                </a:solidFill>
                <a:latin typeface="NikoshBAN" pitchFamily="2" charset="0"/>
                <a:cs typeface="NikoshBAN" pitchFamily="2" charset="0"/>
              </a:rPr>
              <a:t>জোড়ায়  কাজ</a:t>
            </a:r>
            <a:endParaRPr lang="en-US" sz="3200" dirty="0">
              <a:solidFill>
                <a:srgbClr val="002060"/>
              </a:solidFill>
              <a:latin typeface="NikoshBAN" pitchFamily="2" charset="0"/>
              <a:cs typeface="NikoshBAN" pitchFamily="2" charset="0"/>
            </a:endParaRPr>
          </a:p>
        </p:txBody>
      </p:sp>
      <p:sp>
        <p:nvSpPr>
          <p:cNvPr id="6" name="Rectangle 5"/>
          <p:cNvSpPr/>
          <p:nvPr/>
        </p:nvSpPr>
        <p:spPr>
          <a:xfrm>
            <a:off x="838200" y="1714500"/>
            <a:ext cx="5757672" cy="762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bn-BD" sz="2800" b="1" dirty="0" smtClean="0">
                <a:solidFill>
                  <a:srgbClr val="00B0F0"/>
                </a:solidFill>
                <a:effectLst>
                  <a:outerShdw blurRad="38100" dist="38100" dir="2700000" algn="tl">
                    <a:srgbClr val="000000">
                      <a:alpha val="43137"/>
                    </a:srgbClr>
                  </a:outerShdw>
                </a:effectLst>
                <a:latin typeface="NikoshBAN" pitchFamily="2" charset="0"/>
                <a:cs typeface="NikoshBAN" pitchFamily="2" charset="0"/>
              </a:rPr>
              <a:t>লেখক দেওঘরে গিয়েছিলেন কেন ? বুঝিয়ে লিখ ।</a:t>
            </a:r>
            <a:endParaRPr lang="en-US" sz="2800" b="1" dirty="0">
              <a:solidFill>
                <a:srgbClr val="00B0F0"/>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9" name="Frame 8"/>
          <p:cNvSpPr/>
          <p:nvPr/>
        </p:nvSpPr>
        <p:spPr>
          <a:xfrm>
            <a:off x="0" y="0"/>
            <a:ext cx="9144000" cy="6858000"/>
          </a:xfrm>
          <a:prstGeom prst="frame">
            <a:avLst>
              <a:gd name="adj1" fmla="val 2550"/>
            </a:avLst>
          </a:prstGeom>
          <a:gradFill>
            <a:gsLst>
              <a:gs pos="0">
                <a:schemeClr val="bg1"/>
              </a:gs>
              <a:gs pos="50000">
                <a:schemeClr val="accent1">
                  <a:lumMod val="75000"/>
                </a:schemeClr>
              </a:gs>
              <a:gs pos="100000">
                <a:srgbClr val="7030A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 name="Rounded Rectangle 2"/>
          <p:cNvSpPr/>
          <p:nvPr/>
        </p:nvSpPr>
        <p:spPr>
          <a:xfrm>
            <a:off x="685800" y="2863755"/>
            <a:ext cx="7467600" cy="3048000"/>
          </a:xfrm>
          <a:prstGeom prst="roundRect">
            <a:avLst>
              <a:gd name="adj" fmla="val 27861"/>
            </a:avLst>
          </a:prstGeom>
        </p:spPr>
        <p:style>
          <a:lnRef idx="1">
            <a:schemeClr val="dk1"/>
          </a:lnRef>
          <a:fillRef idx="2">
            <a:schemeClr val="dk1"/>
          </a:fillRef>
          <a:effectRef idx="1">
            <a:schemeClr val="dk1"/>
          </a:effectRef>
          <a:fontRef idx="minor">
            <a:schemeClr val="dk1"/>
          </a:fontRef>
        </p:style>
        <p:txBody>
          <a:bodyPr rtlCol="0" anchor="ctr"/>
          <a:lstStyle/>
          <a:p>
            <a:r>
              <a:rPr lang="bn-BD" sz="2800" dirty="0" smtClean="0">
                <a:latin typeface="NikoshBAN" pitchFamily="2" charset="0"/>
                <a:cs typeface="NikoshBAN" pitchFamily="2" charset="0"/>
              </a:rPr>
              <a:t>সমাধানঃ</a:t>
            </a:r>
          </a:p>
          <a:p>
            <a:r>
              <a:rPr lang="bn-BD" sz="2400" dirty="0" smtClean="0">
                <a:latin typeface="NikoshBAN" pitchFamily="2" charset="0"/>
                <a:cs typeface="NikoshBAN" pitchFamily="2" charset="0"/>
              </a:rPr>
              <a:t>চিকিৎকের আদেশে লেখক দেওঘরে গিয়ে ছিলেন বায়ু পরিবর্তনের জন্যে ।</a:t>
            </a:r>
          </a:p>
          <a:p>
            <a:endParaRPr lang="en-US" sz="2400" dirty="0" smtClean="0">
              <a:latin typeface="NikoshBAN" pitchFamily="2" charset="0"/>
              <a:cs typeface="NikoshBAN" pitchFamily="2" charset="0"/>
            </a:endParaRPr>
          </a:p>
          <a:p>
            <a:r>
              <a:rPr lang="bn-BD" sz="2400" dirty="0" smtClean="0">
                <a:latin typeface="NikoshBAN" pitchFamily="2" charset="0"/>
                <a:cs typeface="NikoshBAN" pitchFamily="2" charset="0"/>
              </a:rPr>
              <a:t>বাংলা সাহিত্যের কালজয়ী কথা শিল্পী শরৎচন্দ্র চট্টোপাধ্যায় একবার অসুস্থ্য হয়েছিলেন। চিকিৎসক তাঁকে</a:t>
            </a:r>
            <a:r>
              <a:rPr lang="en-US" sz="2400" dirty="0" smtClean="0">
                <a:latin typeface="NikoshBAN" pitchFamily="2" charset="0"/>
                <a:cs typeface="NikoshBAN" pitchFamily="2" charset="0"/>
              </a:rPr>
              <a:t> </a:t>
            </a:r>
            <a:r>
              <a:rPr lang="bn-BD" sz="2400" dirty="0" smtClean="0">
                <a:latin typeface="NikoshBAN" pitchFamily="2" charset="0"/>
                <a:cs typeface="NikoshBAN" pitchFamily="2" charset="0"/>
              </a:rPr>
              <a:t>আদেশ দেন বায়ু পরিবর্তনের জন্য।বায়ু পরবর্তনে যা হয়,সেও লোকে জানে,আবার যায়ও।লেখকও গিয়েছেন।</a:t>
            </a:r>
          </a:p>
          <a:p>
            <a:endParaRPr lang="en-US" sz="2800" dirty="0">
              <a:latin typeface="NikoshBAN" pitchFamily="2" charset="0"/>
              <a:cs typeface="NikoshBAN" pitchFamily="2" charset="0"/>
            </a:endParaRPr>
          </a:p>
        </p:txBody>
      </p:sp>
    </p:spTree>
    <p:extLst>
      <p:ext uri="{BB962C8B-B14F-4D97-AF65-F5344CB8AC3E}">
        <p14:creationId xmlns:p14="http://schemas.microsoft.com/office/powerpoint/2010/main" val="34473881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pct90">
          <a:fgClr>
            <a:schemeClr val="tx1"/>
          </a:fgClr>
          <a:bgClr>
            <a:schemeClr val="bg1"/>
          </a:bgClr>
        </a:pattFill>
        <a:effectLst/>
      </p:bgPr>
    </p:bg>
    <p:spTree>
      <p:nvGrpSpPr>
        <p:cNvPr id="1" name=""/>
        <p:cNvGrpSpPr/>
        <p:nvPr/>
      </p:nvGrpSpPr>
      <p:grpSpPr>
        <a:xfrm>
          <a:off x="0" y="0"/>
          <a:ext cx="0" cy="0"/>
          <a:chOff x="0" y="0"/>
          <a:chExt cx="0" cy="0"/>
        </a:xfrm>
      </p:grpSpPr>
      <p:sp>
        <p:nvSpPr>
          <p:cNvPr id="2" name="Frame 1"/>
          <p:cNvSpPr/>
          <p:nvPr/>
        </p:nvSpPr>
        <p:spPr>
          <a:xfrm>
            <a:off x="0" y="0"/>
            <a:ext cx="9144000" cy="6858000"/>
          </a:xfrm>
          <a:prstGeom prst="frame">
            <a:avLst>
              <a:gd name="adj1" fmla="val 2550"/>
            </a:avLst>
          </a:prstGeom>
          <a:gradFill>
            <a:gsLst>
              <a:gs pos="0">
                <a:schemeClr val="bg1"/>
              </a:gs>
              <a:gs pos="50000">
                <a:schemeClr val="accent1">
                  <a:lumMod val="75000"/>
                </a:schemeClr>
              </a:gs>
              <a:gs pos="100000">
                <a:srgbClr val="7030A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952" y="408296"/>
            <a:ext cx="3876096" cy="25146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Rounded Rectangle 3"/>
          <p:cNvSpPr/>
          <p:nvPr/>
        </p:nvSpPr>
        <p:spPr>
          <a:xfrm>
            <a:off x="1028700" y="3585949"/>
            <a:ext cx="7086600" cy="2590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হলদে রঙের  একজোড়া বেনে –বৌ পাখি একটু দেরি করে আসত। প্রাচীরের ধারের ইউক্যালিপটাস গাছের সবচেয়ে উঁচু ডালটায় বসে তারা প্রত্যহ হাজিরা হেঁকে যেত। হঠাৎ কী জানি কেন দিন-দুই এলো না দেখে ব্যস্ত হয়ে উঠলাম, কেউ ধরল না তো ?এদেশে ব্যাধের অভাব নেই, পাখি চালান দেওয়াই তাদের ব্যবসা।</a:t>
            </a:r>
            <a:endParaRPr lang="en-US" sz="2400" dirty="0">
              <a:latin typeface="NikoshBAN" pitchFamily="2" charset="0"/>
              <a:cs typeface="NikoshBAN" pitchFamily="2" charset="0"/>
            </a:endParaRPr>
          </a:p>
        </p:txBody>
      </p:sp>
    </p:spTree>
    <p:extLst>
      <p:ext uri="{BB962C8B-B14F-4D97-AF65-F5344CB8AC3E}">
        <p14:creationId xmlns:p14="http://schemas.microsoft.com/office/powerpoint/2010/main" val="6787532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pct80">
          <a:fgClr>
            <a:schemeClr val="tx1"/>
          </a:fgClr>
          <a:bgClr>
            <a:schemeClr val="bg1"/>
          </a:bgClr>
        </a:pattFill>
        <a:effectLst/>
      </p:bgPr>
    </p:bg>
    <p:spTree>
      <p:nvGrpSpPr>
        <p:cNvPr id="1" name=""/>
        <p:cNvGrpSpPr/>
        <p:nvPr/>
      </p:nvGrpSpPr>
      <p:grpSpPr>
        <a:xfrm>
          <a:off x="0" y="0"/>
          <a:ext cx="0" cy="0"/>
          <a:chOff x="0" y="0"/>
          <a:chExt cx="0" cy="0"/>
        </a:xfrm>
      </p:grpSpPr>
      <p:sp>
        <p:nvSpPr>
          <p:cNvPr id="2" name="Frame 1"/>
          <p:cNvSpPr/>
          <p:nvPr/>
        </p:nvSpPr>
        <p:spPr>
          <a:xfrm>
            <a:off x="0" y="0"/>
            <a:ext cx="9144000" cy="6858000"/>
          </a:xfrm>
          <a:prstGeom prst="frame">
            <a:avLst>
              <a:gd name="adj1" fmla="val 2550"/>
            </a:avLst>
          </a:prstGeom>
          <a:gradFill>
            <a:gsLst>
              <a:gs pos="0">
                <a:schemeClr val="bg1"/>
              </a:gs>
              <a:gs pos="50000">
                <a:schemeClr val="accent1">
                  <a:lumMod val="75000"/>
                </a:schemeClr>
              </a:gs>
              <a:gs pos="100000">
                <a:srgbClr val="7030A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 name="Rounded Rectangle 2"/>
          <p:cNvSpPr/>
          <p:nvPr/>
        </p:nvSpPr>
        <p:spPr>
          <a:xfrm>
            <a:off x="838200" y="3048000"/>
            <a:ext cx="7696200" cy="2895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সেদিন পথে পথে অনেক বেড়ালাম।অন্ধকার হয়ে এলো,ভেবেছিলাম আমি একাকী ,হঠাৎ পেছনে চেয়ে দেখি একটা কুকুর আমার পেছনে চলেছে। বললাম, কী রে , যাবি আমার সঙ্গে ? অন্ধকার পথটায় বাড়ি পর্যন্ত পৌঁছে দিতে পারবি।সে দূরে দাঁড়িয়ে ল্যাজ নাড়তে লাগল।বুঝলাম সে রাজি আছে।তাকে অনেক প্রশ্ন করতে করতে বাড়ি সম্মুখে এসে পৌঁছলাম।গেট খুলে দিয়ে ডাকলাম,   ভেতরে আয়।আজ তুই আমার অতিথি ।</a:t>
            </a:r>
            <a:endParaRPr lang="en-US" sz="2400" dirty="0">
              <a:latin typeface="NikoshBAN" pitchFamily="2" charset="0"/>
              <a:cs typeface="NikoshBAN" pitchFamily="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379862"/>
            <a:ext cx="3550443" cy="25132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383364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8)">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pct90">
          <a:fgClr>
            <a:schemeClr val="tx1"/>
          </a:fgClr>
          <a:bgClr>
            <a:schemeClr val="bg1"/>
          </a:bgClr>
        </a:pattFill>
        <a:effectLst/>
      </p:bgPr>
    </p:bg>
    <p:spTree>
      <p:nvGrpSpPr>
        <p:cNvPr id="1" name=""/>
        <p:cNvGrpSpPr/>
        <p:nvPr/>
      </p:nvGrpSpPr>
      <p:grpSpPr>
        <a:xfrm>
          <a:off x="0" y="0"/>
          <a:ext cx="0" cy="0"/>
          <a:chOff x="0" y="0"/>
          <a:chExt cx="0" cy="0"/>
        </a:xfrm>
      </p:grpSpPr>
      <p:sp>
        <p:nvSpPr>
          <p:cNvPr id="2" name="Frame 1"/>
          <p:cNvSpPr/>
          <p:nvPr/>
        </p:nvSpPr>
        <p:spPr>
          <a:xfrm>
            <a:off x="0" y="0"/>
            <a:ext cx="9144000" cy="6858000"/>
          </a:xfrm>
          <a:prstGeom prst="frame">
            <a:avLst>
              <a:gd name="adj1" fmla="val 2550"/>
            </a:avLst>
          </a:prstGeom>
          <a:gradFill>
            <a:gsLst>
              <a:gs pos="0">
                <a:schemeClr val="bg1"/>
              </a:gs>
              <a:gs pos="50000">
                <a:schemeClr val="accent1">
                  <a:lumMod val="75000"/>
                </a:schemeClr>
              </a:gs>
              <a:gs pos="100000">
                <a:srgbClr val="7030A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38016"/>
          <a:stretch/>
        </p:blipFill>
        <p:spPr>
          <a:xfrm>
            <a:off x="2895600" y="381000"/>
            <a:ext cx="2686334" cy="28840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ounded Rectangle 3"/>
          <p:cNvSpPr/>
          <p:nvPr/>
        </p:nvSpPr>
        <p:spPr>
          <a:xfrm>
            <a:off x="762000" y="3581400"/>
            <a:ext cx="7620000" cy="2895600"/>
          </a:xfrm>
          <a:prstGeom prst="roundRect">
            <a:avLst>
              <a:gd name="adj" fmla="val 30336"/>
            </a:avLst>
          </a:prstGeom>
        </p:spPr>
        <p:style>
          <a:lnRef idx="1">
            <a:schemeClr val="dk1"/>
          </a:lnRef>
          <a:fillRef idx="2">
            <a:schemeClr val="dk1"/>
          </a:fillRef>
          <a:effectRef idx="1">
            <a:schemeClr val="dk1"/>
          </a:effectRef>
          <a:fontRef idx="minor">
            <a:schemeClr val="dk1"/>
          </a:fontRef>
        </p:style>
        <p:txBody>
          <a:bodyPr rtlCol="0" anchor="ctr"/>
          <a:lstStyle/>
          <a:p>
            <a:r>
              <a:rPr lang="bn-BD" sz="2400" dirty="0" smtClean="0">
                <a:latin typeface="NikoshBAN" pitchFamily="2" charset="0"/>
                <a:cs typeface="NikoshBAN" pitchFamily="2" charset="0"/>
              </a:rPr>
              <a:t>রাত্রে চাকর এসে জানাল সেই কুকুরটা এসে বাইরের বারান্দার নিচে উঠানে বসে আছে। বামুনঠাকুরকে ডেকে বলে দিলাম, ও আমার অতিথি, ওকে পেট ভরে খেতে দিও। পরদিন খবর পেলাম অতিথি যায় নি।  </a:t>
            </a:r>
          </a:p>
          <a:p>
            <a:r>
              <a:rPr lang="bn-BD" sz="2400" dirty="0" smtClean="0">
                <a:latin typeface="NikoshBAN" pitchFamily="2" charset="0"/>
                <a:cs typeface="NikoshBAN" pitchFamily="2" charset="0"/>
              </a:rPr>
              <a:t>আমি জানতাম,প্রত্যহ খাবার তো অনেক ফেলা যায়, এতে কারও আপত্তি হবে না। আমাদের বাড়তি খাবারের যে প্রবল অংশীদার ছিল এ বাগানের মালির মালিনী-এ আমি জানতাম না।চাকরদের দরদ তার পরেই বেশি। অতএব, আমার অতিথি করে উপবাস।</a:t>
            </a:r>
            <a:endParaRPr lang="en-US" sz="2400" dirty="0">
              <a:latin typeface="NikoshBAN" pitchFamily="2" charset="0"/>
              <a:cs typeface="NikoshBAN" pitchFamily="2" charset="0"/>
            </a:endParaRPr>
          </a:p>
        </p:txBody>
      </p:sp>
    </p:spTree>
    <p:extLst>
      <p:ext uri="{BB962C8B-B14F-4D97-AF65-F5344CB8AC3E}">
        <p14:creationId xmlns:p14="http://schemas.microsoft.com/office/powerpoint/2010/main" val="3253923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tx1"/>
          </a:bgClr>
        </a:pattFill>
        <a:effectLst/>
      </p:bgPr>
    </p:bg>
    <p:spTree>
      <p:nvGrpSpPr>
        <p:cNvPr id="1" name=""/>
        <p:cNvGrpSpPr/>
        <p:nvPr/>
      </p:nvGrpSpPr>
      <p:grpSpPr>
        <a:xfrm>
          <a:off x="0" y="0"/>
          <a:ext cx="0" cy="0"/>
          <a:chOff x="0" y="0"/>
          <a:chExt cx="0" cy="0"/>
        </a:xfrm>
      </p:grpSpPr>
      <p:sp>
        <p:nvSpPr>
          <p:cNvPr id="2" name="Up Ribbon 1"/>
          <p:cNvSpPr/>
          <p:nvPr/>
        </p:nvSpPr>
        <p:spPr>
          <a:xfrm>
            <a:off x="27432" y="228600"/>
            <a:ext cx="9049512" cy="1066800"/>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600" dirty="0" smtClean="0">
                <a:solidFill>
                  <a:srgbClr val="002060"/>
                </a:solidFill>
                <a:latin typeface="NikoshBAN" pitchFamily="2" charset="0"/>
                <a:cs typeface="NikoshBAN" pitchFamily="2" charset="0"/>
              </a:rPr>
              <a:t>দলীয় কাজ </a:t>
            </a:r>
            <a:endParaRPr lang="en-US" sz="3600" dirty="0">
              <a:solidFill>
                <a:srgbClr val="002060"/>
              </a:solidFill>
              <a:latin typeface="NikoshBAN" pitchFamily="2" charset="0"/>
              <a:cs typeface="NikoshBAN" pitchFamily="2" charset="0"/>
            </a:endParaRPr>
          </a:p>
        </p:txBody>
      </p:sp>
      <p:sp>
        <p:nvSpPr>
          <p:cNvPr id="3" name="Rounded Rectangle 2"/>
          <p:cNvSpPr/>
          <p:nvPr/>
        </p:nvSpPr>
        <p:spPr>
          <a:xfrm>
            <a:off x="495300" y="2438400"/>
            <a:ext cx="8153400" cy="1219200"/>
          </a:xfrm>
          <a:prstGeom prst="roundRect">
            <a:avLst>
              <a:gd name="adj" fmla="val 50000"/>
            </a:avLst>
          </a:prstGeom>
          <a:blipFill>
            <a:blip r:embed="rId2"/>
            <a:tile tx="0" ty="0" sx="100000" sy="100000" flip="none" algn="tl"/>
          </a:blipFill>
        </p:spPr>
        <p:style>
          <a:lnRef idx="0">
            <a:schemeClr val="accent6"/>
          </a:lnRef>
          <a:fillRef idx="3">
            <a:schemeClr val="accent6"/>
          </a:fillRef>
          <a:effectRef idx="3">
            <a:schemeClr val="accent6"/>
          </a:effectRef>
          <a:fontRef idx="minor">
            <a:schemeClr val="lt1"/>
          </a:fontRef>
        </p:style>
        <p:txBody>
          <a:bodyPr rtlCol="0" anchor="ctr"/>
          <a:lstStyle/>
          <a:p>
            <a:pPr algn="ctr"/>
            <a:r>
              <a:rPr lang="bn-BD" sz="3200" dirty="0" smtClean="0">
                <a:solidFill>
                  <a:schemeClr val="bg1"/>
                </a:solidFill>
                <a:latin typeface="NikoshBAN" pitchFamily="2" charset="0"/>
                <a:cs typeface="NikoshBAN" pitchFamily="2" charset="0"/>
              </a:rPr>
              <a:t>বন্য পাখিদের প্রতি মানুষেরব আচরণ কেমন হওয়া উচিত ?  </a:t>
            </a:r>
          </a:p>
          <a:p>
            <a:pPr algn="ctr"/>
            <a:r>
              <a:rPr lang="bn-BD" sz="3200" dirty="0" smtClean="0">
                <a:solidFill>
                  <a:schemeClr val="bg1"/>
                </a:solidFill>
                <a:latin typeface="NikoshBAN" pitchFamily="2" charset="0"/>
                <a:cs typeface="NikoshBAN" pitchFamily="2" charset="0"/>
              </a:rPr>
              <a:t>পাঁচ টি আচরণ লেখ । </a:t>
            </a:r>
            <a:endParaRPr lang="en-US" sz="3200" dirty="0">
              <a:solidFill>
                <a:schemeClr val="bg1"/>
              </a:solidFill>
              <a:latin typeface="NikoshBAN" pitchFamily="2" charset="0"/>
              <a:cs typeface="NikoshBAN" pitchFamily="2" charset="0"/>
            </a:endParaRPr>
          </a:p>
        </p:txBody>
      </p:sp>
      <p:sp>
        <p:nvSpPr>
          <p:cNvPr id="4" name="Frame 3"/>
          <p:cNvSpPr/>
          <p:nvPr/>
        </p:nvSpPr>
        <p:spPr>
          <a:xfrm>
            <a:off x="0" y="0"/>
            <a:ext cx="9144000" cy="6858000"/>
          </a:xfrm>
          <a:prstGeom prst="frame">
            <a:avLst>
              <a:gd name="adj1" fmla="val 2550"/>
            </a:avLst>
          </a:prstGeom>
          <a:gradFill>
            <a:gsLst>
              <a:gs pos="0">
                <a:schemeClr val="bg1"/>
              </a:gs>
              <a:gs pos="50000">
                <a:schemeClr val="accent1">
                  <a:lumMod val="75000"/>
                </a:schemeClr>
              </a:gs>
              <a:gs pos="100000">
                <a:srgbClr val="7030A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Tree>
    <p:extLst>
      <p:ext uri="{BB962C8B-B14F-4D97-AF65-F5344CB8AC3E}">
        <p14:creationId xmlns:p14="http://schemas.microsoft.com/office/powerpoint/2010/main" val="41806204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tx1"/>
          </a:bgClr>
        </a:pattFill>
        <a:effectLst/>
      </p:bgPr>
    </p:bg>
    <p:spTree>
      <p:nvGrpSpPr>
        <p:cNvPr id="1" name=""/>
        <p:cNvGrpSpPr/>
        <p:nvPr/>
      </p:nvGrpSpPr>
      <p:grpSpPr>
        <a:xfrm>
          <a:off x="0" y="0"/>
          <a:ext cx="0" cy="0"/>
          <a:chOff x="0" y="0"/>
          <a:chExt cx="0" cy="0"/>
        </a:xfrm>
      </p:grpSpPr>
      <p:sp>
        <p:nvSpPr>
          <p:cNvPr id="2" name="Up Ribbon 1"/>
          <p:cNvSpPr/>
          <p:nvPr/>
        </p:nvSpPr>
        <p:spPr>
          <a:xfrm>
            <a:off x="1371600" y="243801"/>
            <a:ext cx="7010400" cy="990600"/>
          </a:xfrm>
          <a:prstGeom prst="ribbon2">
            <a:avLst>
              <a:gd name="adj1" fmla="val 31955"/>
              <a:gd name="adj2" fmla="val 47664"/>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bn-BD" sz="4800" dirty="0" smtClean="0">
                <a:solidFill>
                  <a:schemeClr val="bg2"/>
                </a:solidFill>
                <a:latin typeface="NikoshBAN" pitchFamily="2" charset="0"/>
                <a:cs typeface="NikoshBAN" pitchFamily="2" charset="0"/>
              </a:rPr>
              <a:t>পরিচিতি</a:t>
            </a:r>
            <a:endParaRPr lang="en-US" sz="4800" dirty="0">
              <a:solidFill>
                <a:schemeClr val="bg2"/>
              </a:solidFill>
              <a:latin typeface="NikoshBAN" pitchFamily="2" charset="0"/>
              <a:cs typeface="NikoshBAN" pitchFamily="2" charset="0"/>
            </a:endParaRPr>
          </a:p>
        </p:txBody>
      </p:sp>
      <p:sp>
        <p:nvSpPr>
          <p:cNvPr id="4" name="Rectangle 3"/>
          <p:cNvSpPr/>
          <p:nvPr/>
        </p:nvSpPr>
        <p:spPr>
          <a:xfrm>
            <a:off x="228600" y="3429000"/>
            <a:ext cx="4114800" cy="3200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r>
              <a:rPr lang="bn-BD" sz="3600" b="1" dirty="0" smtClean="0">
                <a:ln w="50800"/>
                <a:solidFill>
                  <a:schemeClr val="bg1">
                    <a:shade val="50000"/>
                  </a:schemeClr>
                </a:solidFill>
                <a:latin typeface="NikoshBAN" pitchFamily="2" charset="0"/>
                <a:cs typeface="NikoshBAN" pitchFamily="2" charset="0"/>
              </a:rPr>
              <a:t> </a:t>
            </a:r>
          </a:p>
          <a:p>
            <a:pPr algn="ctr"/>
            <a:r>
              <a:rPr lang="bn-BD" sz="3600" b="1" dirty="0" smtClean="0">
                <a:ln w="50800"/>
                <a:solidFill>
                  <a:schemeClr val="bg1">
                    <a:shade val="50000"/>
                  </a:schemeClr>
                </a:solidFill>
                <a:latin typeface="NikoshBAN" pitchFamily="2" charset="0"/>
                <a:cs typeface="NikoshBAN" pitchFamily="2" charset="0"/>
              </a:rPr>
              <a:t>মোহাম্মদ বারী আলম</a:t>
            </a:r>
          </a:p>
          <a:p>
            <a:pPr algn="ctr"/>
            <a:r>
              <a:rPr lang="bn-BD" sz="3200" b="1" dirty="0" smtClean="0">
                <a:ln w="50800"/>
                <a:solidFill>
                  <a:schemeClr val="bg1">
                    <a:shade val="50000"/>
                  </a:schemeClr>
                </a:solidFill>
                <a:latin typeface="NikoshBAN" pitchFamily="2" charset="0"/>
                <a:cs typeface="NikoshBAN" pitchFamily="2" charset="0"/>
              </a:rPr>
              <a:t>বি,এস,এস,বি,এড</a:t>
            </a:r>
          </a:p>
          <a:p>
            <a:pPr algn="ctr"/>
            <a:r>
              <a:rPr lang="bn-BD" sz="3200" b="1" dirty="0" smtClean="0">
                <a:ln w="50800"/>
                <a:solidFill>
                  <a:schemeClr val="bg1">
                    <a:shade val="50000"/>
                  </a:schemeClr>
                </a:solidFill>
                <a:latin typeface="NikoshBAN" pitchFamily="2" charset="0"/>
                <a:cs typeface="NikoshBAN" pitchFamily="2" charset="0"/>
              </a:rPr>
              <a:t>সিনিয়র শিক্ষক(বাংলা)</a:t>
            </a:r>
          </a:p>
          <a:p>
            <a:pPr algn="ctr"/>
            <a:r>
              <a:rPr lang="bn-BD" sz="3200" b="1" dirty="0" smtClean="0">
                <a:ln w="50800"/>
                <a:solidFill>
                  <a:schemeClr val="bg1">
                    <a:shade val="50000"/>
                  </a:schemeClr>
                </a:solidFill>
                <a:latin typeface="NikoshBAN" pitchFamily="2" charset="0"/>
                <a:cs typeface="NikoshBAN" pitchFamily="2" charset="0"/>
              </a:rPr>
              <a:t>কচুয়া উচ্চ বিদ্যালয়</a:t>
            </a:r>
            <a:r>
              <a:rPr lang="en-US" sz="3200" b="1" dirty="0" smtClean="0">
                <a:ln w="50800"/>
                <a:solidFill>
                  <a:schemeClr val="bg1">
                    <a:shade val="50000"/>
                  </a:schemeClr>
                </a:solidFill>
                <a:latin typeface="NikoshBAN" pitchFamily="2" charset="0"/>
                <a:cs typeface="NikoshBAN" pitchFamily="2" charset="0"/>
              </a:rPr>
              <a:t> </a:t>
            </a:r>
          </a:p>
          <a:p>
            <a:pPr algn="ctr"/>
            <a:r>
              <a:rPr lang="bn-BD" sz="3200" b="1" dirty="0" smtClean="0">
                <a:ln w="50800"/>
                <a:solidFill>
                  <a:schemeClr val="bg1">
                    <a:shade val="50000"/>
                  </a:schemeClr>
                </a:solidFill>
                <a:latin typeface="NikoshBAN" pitchFamily="2" charset="0"/>
                <a:cs typeface="NikoshBAN" pitchFamily="2" charset="0"/>
              </a:rPr>
              <a:t>বড়াইগ্রাম,নাটোর। </a:t>
            </a:r>
          </a:p>
          <a:p>
            <a:pPr algn="ctr"/>
            <a:r>
              <a:rPr lang="bn-BD" sz="3200" b="1" dirty="0" smtClean="0">
                <a:ln w="50800"/>
                <a:solidFill>
                  <a:schemeClr val="bg1">
                    <a:shade val="50000"/>
                  </a:schemeClr>
                </a:solidFill>
                <a:latin typeface="NikoshBAN" pitchFamily="2" charset="0"/>
                <a:cs typeface="NikoshBAN" pitchFamily="2" charset="0"/>
              </a:rPr>
              <a:t>মোবাইলঃ০১৭১২-৯৭০৭৯৭ </a:t>
            </a:r>
            <a:endParaRPr lang="bn-BD" sz="2000" b="1" dirty="0" smtClean="0">
              <a:ln w="50800"/>
              <a:solidFill>
                <a:schemeClr val="bg1">
                  <a:shade val="50000"/>
                </a:schemeClr>
              </a:solidFill>
              <a:latin typeface="Times New Roman" pitchFamily="18" charset="0"/>
              <a:cs typeface="NikoshBAN" pitchFamily="2" charset="0"/>
            </a:endParaRPr>
          </a:p>
          <a:p>
            <a:pPr algn="ctr"/>
            <a:r>
              <a:rPr lang="bn-BD" sz="2000" b="1" dirty="0" smtClean="0">
                <a:ln w="50800"/>
                <a:solidFill>
                  <a:schemeClr val="bg1">
                    <a:shade val="50000"/>
                  </a:schemeClr>
                </a:solidFill>
                <a:latin typeface="NikoshBAN" pitchFamily="2" charset="0"/>
                <a:cs typeface="NikoshBAN" pitchFamily="2" charset="0"/>
              </a:rPr>
              <a:t> </a:t>
            </a:r>
            <a:endParaRPr lang="en-US" sz="2000" b="1" dirty="0">
              <a:ln w="50800"/>
              <a:solidFill>
                <a:schemeClr val="bg1">
                  <a:shade val="50000"/>
                </a:schemeClr>
              </a:solidFill>
              <a:latin typeface="NikoshBAN" pitchFamily="2" charset="0"/>
              <a:cs typeface="NikoshBAN" pitchFamily="2"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1104" y="1432841"/>
            <a:ext cx="1632045" cy="17561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ounded Rectangle 5"/>
          <p:cNvSpPr/>
          <p:nvPr/>
        </p:nvSpPr>
        <p:spPr>
          <a:xfrm>
            <a:off x="4724400" y="3551261"/>
            <a:ext cx="4038600" cy="2971800"/>
          </a:xfrm>
          <a:prstGeom prst="roundRect">
            <a:avLst>
              <a:gd name="adj" fmla="val 43333"/>
            </a:avLst>
          </a:prstGeom>
        </p:spPr>
        <p:style>
          <a:lnRef idx="1">
            <a:schemeClr val="dk1"/>
          </a:lnRef>
          <a:fillRef idx="2">
            <a:schemeClr val="dk1"/>
          </a:fillRef>
          <a:effectRef idx="1">
            <a:schemeClr val="dk1"/>
          </a:effectRef>
          <a:fontRef idx="minor">
            <a:schemeClr val="dk1"/>
          </a:fontRef>
        </p:style>
        <p:txBody>
          <a:bodyPr rtlCol="0" anchor="ctr"/>
          <a:lstStyle/>
          <a:p>
            <a:r>
              <a:rPr lang="bn-BD"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NikoshBAN" pitchFamily="2" charset="0"/>
                <a:cs typeface="NikoshBAN" pitchFamily="2" charset="0"/>
              </a:rPr>
              <a:t>শ্রেণিঃঅষ্টম </a:t>
            </a:r>
          </a:p>
          <a:p>
            <a:r>
              <a:rPr lang="bn-BD"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NikoshBAN" pitchFamily="2" charset="0"/>
                <a:cs typeface="NikoshBAN" pitchFamily="2" charset="0"/>
              </a:rPr>
              <a:t>বিষয়ঃ বাংলা ১ম পত্র (গদ্য )</a:t>
            </a:r>
          </a:p>
          <a:p>
            <a:r>
              <a:rPr lang="bn-BD"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NikoshBAN" pitchFamily="2" charset="0"/>
                <a:cs typeface="NikoshBAN" pitchFamily="2" charset="0"/>
              </a:rPr>
              <a:t>সময়ঃ ৫০ মিনিট </a:t>
            </a:r>
          </a:p>
          <a:p>
            <a:r>
              <a:rPr lang="bn-BD"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NikoshBAN" pitchFamily="2" charset="0"/>
                <a:cs typeface="NikoshBAN" pitchFamily="2" charset="0"/>
              </a:rPr>
              <a:t> </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NikoshBAN" pitchFamily="2" charset="0"/>
              <a:cs typeface="NikoshBAN" pitchFamily="2"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270379"/>
            <a:ext cx="1984197" cy="1984197"/>
          </a:xfrm>
          <a:prstGeom prst="rect">
            <a:avLst/>
          </a:prstGeom>
        </p:spPr>
      </p:pic>
      <p:sp>
        <p:nvSpPr>
          <p:cNvPr id="8" name="Frame 7"/>
          <p:cNvSpPr/>
          <p:nvPr/>
        </p:nvSpPr>
        <p:spPr>
          <a:xfrm>
            <a:off x="0" y="0"/>
            <a:ext cx="9144000" cy="6858000"/>
          </a:xfrm>
          <a:prstGeom prst="frame">
            <a:avLst>
              <a:gd name="adj1" fmla="val 2550"/>
            </a:avLst>
          </a:prstGeom>
          <a:gradFill>
            <a:gsLst>
              <a:gs pos="0">
                <a:schemeClr val="bg1"/>
              </a:gs>
              <a:gs pos="50000">
                <a:schemeClr val="accent1">
                  <a:lumMod val="75000"/>
                </a:schemeClr>
              </a:gs>
              <a:gs pos="100000">
                <a:srgbClr val="7030A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Tree>
    <p:extLst>
      <p:ext uri="{BB962C8B-B14F-4D97-AF65-F5344CB8AC3E}">
        <p14:creationId xmlns:p14="http://schemas.microsoft.com/office/powerpoint/2010/main" val="102411448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1"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pct80">
          <a:fgClr>
            <a:schemeClr val="tx1"/>
          </a:fgClr>
          <a:bgClr>
            <a:schemeClr val="bg1"/>
          </a:bgClr>
        </a:pattFill>
        <a:effectLst/>
      </p:bgPr>
    </p:bg>
    <p:spTree>
      <p:nvGrpSpPr>
        <p:cNvPr id="1" name=""/>
        <p:cNvGrpSpPr/>
        <p:nvPr/>
      </p:nvGrpSpPr>
      <p:grpSpPr>
        <a:xfrm>
          <a:off x="0" y="0"/>
          <a:ext cx="0" cy="0"/>
          <a:chOff x="0" y="0"/>
          <a:chExt cx="0" cy="0"/>
        </a:xfrm>
      </p:grpSpPr>
      <p:sp>
        <p:nvSpPr>
          <p:cNvPr id="2" name="Frame 1"/>
          <p:cNvSpPr/>
          <p:nvPr/>
        </p:nvSpPr>
        <p:spPr>
          <a:xfrm>
            <a:off x="0" y="0"/>
            <a:ext cx="9144000" cy="6858000"/>
          </a:xfrm>
          <a:prstGeom prst="frame">
            <a:avLst>
              <a:gd name="adj1" fmla="val 2550"/>
            </a:avLst>
          </a:prstGeom>
          <a:gradFill>
            <a:gsLst>
              <a:gs pos="0">
                <a:schemeClr val="bg1"/>
              </a:gs>
              <a:gs pos="50000">
                <a:schemeClr val="accent1">
                  <a:lumMod val="75000"/>
                </a:schemeClr>
              </a:gs>
              <a:gs pos="100000">
                <a:srgbClr val="7030A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381000"/>
            <a:ext cx="3384396" cy="338439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Rounded Rectangle 3"/>
          <p:cNvSpPr/>
          <p:nvPr/>
        </p:nvSpPr>
        <p:spPr>
          <a:xfrm>
            <a:off x="701598" y="3962400"/>
            <a:ext cx="7620000" cy="2590800"/>
          </a:xfrm>
          <a:prstGeom prst="roundRect">
            <a:avLst>
              <a:gd name="adj" fmla="val 20354"/>
            </a:avLst>
          </a:prstGeom>
        </p:spPr>
        <p:style>
          <a:lnRef idx="1">
            <a:schemeClr val="accent2"/>
          </a:lnRef>
          <a:fillRef idx="2">
            <a:schemeClr val="accent2"/>
          </a:fillRef>
          <a:effectRef idx="1">
            <a:schemeClr val="accent2"/>
          </a:effectRef>
          <a:fontRef idx="minor">
            <a:schemeClr val="dk1"/>
          </a:fontRef>
        </p:style>
        <p:txBody>
          <a:bodyPr rtlCol="0" anchor="ctr"/>
          <a:lstStyle/>
          <a:p>
            <a:r>
              <a:rPr lang="bn-BD" sz="2400" dirty="0" smtClean="0">
                <a:latin typeface="NikoshBAN" pitchFamily="2" charset="0"/>
                <a:cs typeface="NikoshBAN" pitchFamily="2" charset="0"/>
              </a:rPr>
              <a:t>হঠাৎ শরীরটা খারাপ হলো,দিন-দুই নিচে নামতে পারলাম না। দুপুরবেলা উপরের ঘরে বিছানায় শুয়ে,খবরের কাগজটা যেইমাত্র পড়া হয়ে গেছে ,জানালার মধ্য দিয়ে বাইরের রৌদ্রতপ্ত নীল আকাশের পানে চেয়ে অন্যমনস্ক হয়ে ভাবছিলাম।সহসা খোলা দোর দিয়ে সিঁড়ির উপর ছায়া পড়ল কুকুরের।মুখ বাড়িয়ে দেখি অতিথি দাঁড়িয়ে ল্যাজ নাড়ছে।দুপুরবেলা চাকরেরা সব ঘুমিয়ে, ঘর তাদের বন্ধ,এই সুযোগে লুকিয়ে সে একেবারে আমার ঘরের সামনে এসে হাজির।খাওয়া হয়েছে তো রে ? কী খেলি আজ?</a:t>
            </a:r>
            <a:endParaRPr lang="en-US" sz="2400" dirty="0">
              <a:latin typeface="NikoshBAN" pitchFamily="2" charset="0"/>
              <a:cs typeface="NikoshBAN" pitchFamily="2" charset="0"/>
            </a:endParaRPr>
          </a:p>
        </p:txBody>
      </p:sp>
    </p:spTree>
    <p:extLst>
      <p:ext uri="{BB962C8B-B14F-4D97-AF65-F5344CB8AC3E}">
        <p14:creationId xmlns:p14="http://schemas.microsoft.com/office/powerpoint/2010/main" val="163839232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pct90">
          <a:fgClr>
            <a:schemeClr val="tx1"/>
          </a:fgClr>
          <a:bgClr>
            <a:schemeClr val="bg1"/>
          </a:bgClr>
        </a:pattFill>
        <a:effectLst/>
      </p:bgPr>
    </p:bg>
    <p:spTree>
      <p:nvGrpSpPr>
        <p:cNvPr id="1" name=""/>
        <p:cNvGrpSpPr/>
        <p:nvPr/>
      </p:nvGrpSpPr>
      <p:grpSpPr>
        <a:xfrm>
          <a:off x="0" y="0"/>
          <a:ext cx="0" cy="0"/>
          <a:chOff x="0" y="0"/>
          <a:chExt cx="0" cy="0"/>
        </a:xfrm>
      </p:grpSpPr>
      <p:sp>
        <p:nvSpPr>
          <p:cNvPr id="2" name="Frame 1"/>
          <p:cNvSpPr/>
          <p:nvPr/>
        </p:nvSpPr>
        <p:spPr>
          <a:xfrm>
            <a:off x="0" y="0"/>
            <a:ext cx="9144000" cy="6858000"/>
          </a:xfrm>
          <a:prstGeom prst="frame">
            <a:avLst>
              <a:gd name="adj1" fmla="val 2550"/>
            </a:avLst>
          </a:prstGeom>
          <a:gradFill>
            <a:gsLst>
              <a:gs pos="0">
                <a:schemeClr val="bg1"/>
              </a:gs>
              <a:gs pos="50000">
                <a:schemeClr val="accent1">
                  <a:lumMod val="75000"/>
                </a:schemeClr>
              </a:gs>
              <a:gs pos="100000">
                <a:srgbClr val="7030A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4507" y="457200"/>
            <a:ext cx="4305905" cy="3048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ounded Rectangle 3"/>
          <p:cNvSpPr/>
          <p:nvPr/>
        </p:nvSpPr>
        <p:spPr>
          <a:xfrm>
            <a:off x="990600" y="3962400"/>
            <a:ext cx="7391400" cy="2590800"/>
          </a:xfrm>
          <a:prstGeom prst="roundRect">
            <a:avLst>
              <a:gd name="adj" fmla="val 25095"/>
            </a:avLst>
          </a:prstGeom>
        </p:spPr>
        <p:style>
          <a:lnRef idx="1">
            <a:schemeClr val="accent1"/>
          </a:lnRef>
          <a:fillRef idx="2">
            <a:schemeClr val="accent1"/>
          </a:fillRef>
          <a:effectRef idx="1">
            <a:schemeClr val="accent1"/>
          </a:effectRef>
          <a:fontRef idx="minor">
            <a:schemeClr val="dk1"/>
          </a:fontRef>
        </p:style>
        <p:txBody>
          <a:bodyPr rtlCol="0" anchor="ctr"/>
          <a:lstStyle/>
          <a:p>
            <a:r>
              <a:rPr lang="bn-BD" sz="2400" dirty="0" smtClean="0">
                <a:latin typeface="NikoshBAN" pitchFamily="2" charset="0"/>
                <a:cs typeface="NikoshBAN" pitchFamily="2" charset="0"/>
              </a:rPr>
              <a:t>শরীর সারলো না ,দেওঘর থেকে বিদায় নেবার দিন এসে পড়ল।আজ সকাল থেকে জিনিস বাঁধাবাঁধি শুরু হল,দুপুরে ট্রেন।গেটের বাইরে সারি সারি গাড়ি এসে দাঁড়াল,মালপত্র বোঝাই দেওয়া চলল।অতিথি মহাব্যস্ত,কুলিদের সঙ্গে ক্রমাগত ছুটোছুটি করে খবরদারি করতে লাগল,কোথাও যেন কিছু খোয়া না যায়।তার উৎসাহই সবচেয়ে বেশি।</a:t>
            </a:r>
            <a:endParaRPr lang="en-US" sz="2400" dirty="0">
              <a:latin typeface="NikoshBAN" pitchFamily="2" charset="0"/>
              <a:cs typeface="NikoshBAN" pitchFamily="2" charset="0"/>
            </a:endParaRPr>
          </a:p>
        </p:txBody>
      </p:sp>
    </p:spTree>
    <p:extLst>
      <p:ext uri="{BB962C8B-B14F-4D97-AF65-F5344CB8AC3E}">
        <p14:creationId xmlns:p14="http://schemas.microsoft.com/office/powerpoint/2010/main" val="26325711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pct80">
          <a:fgClr>
            <a:schemeClr val="tx1"/>
          </a:fgClr>
          <a:bgClr>
            <a:schemeClr val="bg1"/>
          </a:bgClr>
        </a:pattFill>
        <a:effectLst/>
      </p:bgPr>
    </p:bg>
    <p:spTree>
      <p:nvGrpSpPr>
        <p:cNvPr id="1" name=""/>
        <p:cNvGrpSpPr/>
        <p:nvPr/>
      </p:nvGrpSpPr>
      <p:grpSpPr>
        <a:xfrm>
          <a:off x="0" y="0"/>
          <a:ext cx="0" cy="0"/>
          <a:chOff x="0" y="0"/>
          <a:chExt cx="0" cy="0"/>
        </a:xfrm>
      </p:grpSpPr>
      <p:sp>
        <p:nvSpPr>
          <p:cNvPr id="2" name="Frame 1"/>
          <p:cNvSpPr/>
          <p:nvPr/>
        </p:nvSpPr>
        <p:spPr>
          <a:xfrm>
            <a:off x="0" y="0"/>
            <a:ext cx="9144000" cy="6858000"/>
          </a:xfrm>
          <a:prstGeom prst="frame">
            <a:avLst>
              <a:gd name="adj1" fmla="val 2550"/>
            </a:avLst>
          </a:prstGeom>
          <a:gradFill>
            <a:gsLst>
              <a:gs pos="0">
                <a:schemeClr val="bg1"/>
              </a:gs>
              <a:gs pos="50000">
                <a:schemeClr val="accent1">
                  <a:lumMod val="75000"/>
                </a:schemeClr>
              </a:gs>
              <a:gs pos="100000">
                <a:srgbClr val="7030A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726" y="381000"/>
            <a:ext cx="3923424" cy="23622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Rounded Rectangle 4"/>
          <p:cNvSpPr/>
          <p:nvPr/>
        </p:nvSpPr>
        <p:spPr>
          <a:xfrm>
            <a:off x="838200" y="3200400"/>
            <a:ext cx="7772400" cy="3200400"/>
          </a:xfrm>
          <a:prstGeom prst="roundRect">
            <a:avLst>
              <a:gd name="adj" fmla="val 27754"/>
            </a:avLst>
          </a:prstGeom>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স্টেশন দূরে নয়, সেখানে পৌঁছে নামতে গিয়ে দেখি অতিথি দাঁড়িয়ে। কিরে, এখানেও এসেছিস?টিকেট কেনা হলো,মালপত্র তোলা হল,ট্রেন ছাড়তে এক মিনিট দেরি। সঙ্গে যারা তুলে দিতে এসেছিল তারা সবাই বকশিশ পেল,পেল না কেবল অতিথি। গরম বাতাসে ধুলো উড়িয়ে সামনেটা আচ্ছন্ন করেছে,যাবার আগে তারই মধ্য দিয়ে ঝাপসা দেখতে পেলেম-স্টেশনের ফটকের বাইরে দাঁড়িয়ে  একদৃষ্টে চেয়ে আছে অতিথি।</a:t>
            </a:r>
            <a:endParaRPr lang="en-US" sz="2400" dirty="0">
              <a:latin typeface="NikoshBAN" pitchFamily="2" charset="0"/>
              <a:cs typeface="NikoshBAN" pitchFamily="2" charset="0"/>
            </a:endParaRPr>
          </a:p>
        </p:txBody>
      </p:sp>
    </p:spTree>
    <p:extLst>
      <p:ext uri="{BB962C8B-B14F-4D97-AF65-F5344CB8AC3E}">
        <p14:creationId xmlns:p14="http://schemas.microsoft.com/office/powerpoint/2010/main" val="35711650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pct80">
          <a:fgClr>
            <a:schemeClr val="tx1"/>
          </a:fgClr>
          <a:bgClr>
            <a:schemeClr val="bg1"/>
          </a:bgClr>
        </a:pattFill>
        <a:effectLst/>
      </p:bgPr>
    </p:bg>
    <p:spTree>
      <p:nvGrpSpPr>
        <p:cNvPr id="1" name=""/>
        <p:cNvGrpSpPr/>
        <p:nvPr/>
      </p:nvGrpSpPr>
      <p:grpSpPr>
        <a:xfrm>
          <a:off x="0" y="0"/>
          <a:ext cx="0" cy="0"/>
          <a:chOff x="0" y="0"/>
          <a:chExt cx="0" cy="0"/>
        </a:xfrm>
      </p:grpSpPr>
      <p:sp>
        <p:nvSpPr>
          <p:cNvPr id="2" name="Frame 1"/>
          <p:cNvSpPr/>
          <p:nvPr/>
        </p:nvSpPr>
        <p:spPr>
          <a:xfrm>
            <a:off x="0" y="0"/>
            <a:ext cx="9144000" cy="6858000"/>
          </a:xfrm>
          <a:prstGeom prst="frame">
            <a:avLst>
              <a:gd name="adj1" fmla="val 2550"/>
            </a:avLst>
          </a:prstGeom>
          <a:gradFill>
            <a:gsLst>
              <a:gs pos="0">
                <a:schemeClr val="bg1"/>
              </a:gs>
              <a:gs pos="50000">
                <a:schemeClr val="accent1">
                  <a:lumMod val="75000"/>
                </a:schemeClr>
              </a:gs>
              <a:gs pos="100000">
                <a:srgbClr val="7030A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graphicFrame>
        <p:nvGraphicFramePr>
          <p:cNvPr id="3" name="Object 2">
            <a:hlinkClick r:id="" action="ppaction://ole?verb=0"/>
          </p:cNvPr>
          <p:cNvGraphicFramePr>
            <a:graphicFrameLocks noChangeAspect="1"/>
          </p:cNvGraphicFramePr>
          <p:nvPr>
            <p:extLst>
              <p:ext uri="{D42A27DB-BD31-4B8C-83A1-F6EECF244321}">
                <p14:modId xmlns:p14="http://schemas.microsoft.com/office/powerpoint/2010/main" val="3559332449"/>
              </p:ext>
            </p:extLst>
          </p:nvPr>
        </p:nvGraphicFramePr>
        <p:xfrm>
          <a:off x="4114800" y="3043238"/>
          <a:ext cx="914400" cy="771525"/>
        </p:xfrm>
        <a:graphic>
          <a:graphicData uri="http://schemas.openxmlformats.org/presentationml/2006/ole">
            <mc:AlternateContent xmlns:mc="http://schemas.openxmlformats.org/markup-compatibility/2006">
              <mc:Choice xmlns:v="urn:schemas-microsoft-com:vml" Requires="v">
                <p:oleObj spid="_x0000_s1065" name="Packager Shell Object" showAsIcon="1" r:id="rId4" imgW="914400" imgH="771480" progId="Package">
                  <p:embed/>
                </p:oleObj>
              </mc:Choice>
              <mc:Fallback>
                <p:oleObj name="Packager Shell Object" showAsIcon="1" r:id="rId4" imgW="914400" imgH="771480" progId="Package">
                  <p:embed/>
                  <p:pic>
                    <p:nvPicPr>
                      <p:cNvPr id="0" name=""/>
                      <p:cNvPicPr/>
                      <p:nvPr/>
                    </p:nvPicPr>
                    <p:blipFill>
                      <a:blip r:embed="rId5"/>
                      <a:stretch>
                        <a:fillRect/>
                      </a:stretch>
                    </p:blipFill>
                    <p:spPr>
                      <a:xfrm>
                        <a:off x="4114800" y="3043238"/>
                        <a:ext cx="914400" cy="771525"/>
                      </a:xfrm>
                      <a:prstGeom prst="rect">
                        <a:avLst/>
                      </a:prstGeom>
                    </p:spPr>
                  </p:pic>
                </p:oleObj>
              </mc:Fallback>
            </mc:AlternateContent>
          </a:graphicData>
        </a:graphic>
      </p:graphicFrame>
      <p:sp>
        <p:nvSpPr>
          <p:cNvPr id="4" name="Rounded Rectangle 3"/>
          <p:cNvSpPr/>
          <p:nvPr/>
        </p:nvSpPr>
        <p:spPr>
          <a:xfrm>
            <a:off x="1619250" y="1219200"/>
            <a:ext cx="5905500" cy="91440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r>
              <a:rPr lang="bn-BD" sz="3200" dirty="0" smtClean="0">
                <a:latin typeface="NikoshBAN" pitchFamily="2" charset="0"/>
                <a:cs typeface="NikoshBAN" pitchFamily="2" charset="0"/>
              </a:rPr>
              <a:t>এসো আমরা একটি ব্যতিক্রম ভিডিও দেখি  </a:t>
            </a:r>
            <a:endParaRPr lang="en-US" sz="3200" dirty="0">
              <a:latin typeface="NikoshBAN" pitchFamily="2" charset="0"/>
              <a:cs typeface="NikoshBAN" pitchFamily="2" charset="0"/>
            </a:endParaRPr>
          </a:p>
        </p:txBody>
      </p:sp>
    </p:spTree>
    <p:extLst>
      <p:ext uri="{BB962C8B-B14F-4D97-AF65-F5344CB8AC3E}">
        <p14:creationId xmlns:p14="http://schemas.microsoft.com/office/powerpoint/2010/main" val="23856742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tx1"/>
          </a:bgClr>
        </a:pattFill>
        <a:effectLst/>
      </p:bgPr>
    </p:bg>
    <p:spTree>
      <p:nvGrpSpPr>
        <p:cNvPr id="1" name=""/>
        <p:cNvGrpSpPr/>
        <p:nvPr/>
      </p:nvGrpSpPr>
      <p:grpSpPr>
        <a:xfrm>
          <a:off x="0" y="0"/>
          <a:ext cx="0" cy="0"/>
          <a:chOff x="0" y="0"/>
          <a:chExt cx="0" cy="0"/>
        </a:xfrm>
      </p:grpSpPr>
      <p:sp>
        <p:nvSpPr>
          <p:cNvPr id="2" name="Horizontal Scroll 1"/>
          <p:cNvSpPr/>
          <p:nvPr/>
        </p:nvSpPr>
        <p:spPr>
          <a:xfrm>
            <a:off x="228600" y="1371600"/>
            <a:ext cx="5791200" cy="1066800"/>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r>
              <a:rPr lang="bn-BD" sz="2000" dirty="0" smtClean="0">
                <a:latin typeface="NikoshBAN" pitchFamily="2" charset="0"/>
                <a:cs typeface="NikoshBAN" pitchFamily="2" charset="0"/>
              </a:rPr>
              <a:t>লেখককে  কোন বিশ্ববিদ্যালয়  জগত্তারিনী উপাধী দিয়েছিল ?</a:t>
            </a:r>
            <a:endParaRPr lang="en-US" sz="2000" dirty="0">
              <a:latin typeface="NikoshBAN" pitchFamily="2" charset="0"/>
              <a:cs typeface="NikoshBAN" pitchFamily="2" charset="0"/>
            </a:endParaRPr>
          </a:p>
        </p:txBody>
      </p:sp>
      <p:sp>
        <p:nvSpPr>
          <p:cNvPr id="3" name="Horizontal Scroll 2"/>
          <p:cNvSpPr/>
          <p:nvPr/>
        </p:nvSpPr>
        <p:spPr>
          <a:xfrm>
            <a:off x="226953" y="2401389"/>
            <a:ext cx="5791200" cy="1066800"/>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r>
              <a:rPr lang="bn-BD" sz="2800" dirty="0" smtClean="0">
                <a:solidFill>
                  <a:schemeClr val="bg1"/>
                </a:solidFill>
                <a:latin typeface="NikoshBAN" pitchFamily="2" charset="0"/>
                <a:cs typeface="NikoshBAN" pitchFamily="2" charset="0"/>
              </a:rPr>
              <a:t>শরৎচন্দ্র চট্টোপাধ্যায়  মৃত্যু বরণ করেন কত সালে?  </a:t>
            </a:r>
            <a:endParaRPr lang="en-US" sz="2800" dirty="0">
              <a:solidFill>
                <a:schemeClr val="bg1"/>
              </a:solidFill>
              <a:latin typeface="NikoshBAN" pitchFamily="2" charset="0"/>
              <a:cs typeface="NikoshBAN" pitchFamily="2" charset="0"/>
            </a:endParaRPr>
          </a:p>
        </p:txBody>
      </p:sp>
      <p:sp>
        <p:nvSpPr>
          <p:cNvPr id="4" name="Horizontal Scroll 3"/>
          <p:cNvSpPr/>
          <p:nvPr/>
        </p:nvSpPr>
        <p:spPr>
          <a:xfrm>
            <a:off x="305330" y="3450336"/>
            <a:ext cx="5791200" cy="1066800"/>
          </a:xfrm>
          <a:prstGeom prst="horizontalScroll">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3200" dirty="0" smtClean="0">
                <a:latin typeface="NikoshBAN" pitchFamily="2" charset="0"/>
                <a:cs typeface="NikoshBAN" pitchFamily="2" charset="0"/>
              </a:rPr>
              <a:t>কয় টি বেনে –বৌ পাখি আসত ?</a:t>
            </a:r>
            <a:endParaRPr lang="en-US" sz="3200" dirty="0">
              <a:latin typeface="NikoshBAN" pitchFamily="2" charset="0"/>
              <a:cs typeface="NikoshBAN" pitchFamily="2" charset="0"/>
            </a:endParaRPr>
          </a:p>
        </p:txBody>
      </p:sp>
      <p:sp>
        <p:nvSpPr>
          <p:cNvPr id="5" name="Horizontal Scroll 4"/>
          <p:cNvSpPr/>
          <p:nvPr/>
        </p:nvSpPr>
        <p:spPr>
          <a:xfrm>
            <a:off x="222504" y="4517136"/>
            <a:ext cx="5791200" cy="1066800"/>
          </a:xfrm>
          <a:prstGeom prst="horizontalScroll">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3200" dirty="0" smtClean="0">
                <a:solidFill>
                  <a:srgbClr val="002060"/>
                </a:solidFill>
                <a:latin typeface="NikoshBAN" pitchFamily="2" charset="0"/>
                <a:cs typeface="NikoshBAN" pitchFamily="2" charset="0"/>
              </a:rPr>
              <a:t>কুঞ্জ শব্দের অর্থ কী ?</a:t>
            </a:r>
            <a:endParaRPr lang="en-US" sz="3200" dirty="0">
              <a:solidFill>
                <a:srgbClr val="002060"/>
              </a:solidFill>
              <a:latin typeface="NikoshBAN" pitchFamily="2" charset="0"/>
              <a:cs typeface="NikoshBAN" pitchFamily="2" charset="0"/>
            </a:endParaRPr>
          </a:p>
        </p:txBody>
      </p:sp>
      <p:sp>
        <p:nvSpPr>
          <p:cNvPr id="6" name="Horizontal Scroll 5"/>
          <p:cNvSpPr/>
          <p:nvPr/>
        </p:nvSpPr>
        <p:spPr>
          <a:xfrm>
            <a:off x="309684" y="5486400"/>
            <a:ext cx="5791200" cy="1066800"/>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r>
              <a:rPr lang="bn-BD" sz="3200" dirty="0" smtClean="0">
                <a:latin typeface="NikoshBAN" pitchFamily="2" charset="0"/>
                <a:cs typeface="NikoshBAN" pitchFamily="2" charset="0"/>
              </a:rPr>
              <a:t>বেরিবেরি শব্দের অর্থ কী ?</a:t>
            </a:r>
            <a:endParaRPr lang="en-US" sz="3200" dirty="0">
              <a:latin typeface="NikoshBAN" pitchFamily="2" charset="0"/>
              <a:cs typeface="NikoshBAN" pitchFamily="2" charset="0"/>
            </a:endParaRPr>
          </a:p>
        </p:txBody>
      </p:sp>
      <p:sp>
        <p:nvSpPr>
          <p:cNvPr id="7" name="Horizontal Scroll 6"/>
          <p:cNvSpPr/>
          <p:nvPr/>
        </p:nvSpPr>
        <p:spPr>
          <a:xfrm>
            <a:off x="2438400" y="0"/>
            <a:ext cx="3886200" cy="137160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bn-BD" sz="3200" dirty="0" smtClean="0">
                <a:solidFill>
                  <a:schemeClr val="bg1"/>
                </a:solidFill>
                <a:latin typeface="NikoshBAN" pitchFamily="2" charset="0"/>
                <a:cs typeface="NikoshBAN" pitchFamily="2" charset="0"/>
              </a:rPr>
              <a:t>মূল্যায়ন</a:t>
            </a:r>
            <a:endParaRPr lang="en-US" sz="3200" dirty="0">
              <a:solidFill>
                <a:schemeClr val="bg1"/>
              </a:solidFill>
              <a:latin typeface="NikoshBAN" pitchFamily="2" charset="0"/>
              <a:cs typeface="NikoshBAN" pitchFamily="2" charset="0"/>
            </a:endParaRPr>
          </a:p>
        </p:txBody>
      </p:sp>
      <p:sp>
        <p:nvSpPr>
          <p:cNvPr id="9" name="Flowchart: Display 8"/>
          <p:cNvSpPr/>
          <p:nvPr/>
        </p:nvSpPr>
        <p:spPr>
          <a:xfrm>
            <a:off x="6788984" y="1371600"/>
            <a:ext cx="2057400" cy="859536"/>
          </a:xfrm>
          <a:prstGeom prst="flowChartDisplay">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bn-BD" sz="2800" dirty="0" smtClean="0">
                <a:solidFill>
                  <a:schemeClr val="bg1"/>
                </a:solidFill>
                <a:latin typeface="NikoshBAN" pitchFamily="2" charset="0"/>
                <a:cs typeface="NikoshBAN" pitchFamily="2" charset="0"/>
              </a:rPr>
              <a:t>কলকাতা </a:t>
            </a:r>
            <a:endParaRPr lang="en-US" sz="2800" dirty="0">
              <a:solidFill>
                <a:schemeClr val="bg1"/>
              </a:solidFill>
              <a:latin typeface="NikoshBAN" pitchFamily="2" charset="0"/>
              <a:cs typeface="NikoshBAN" pitchFamily="2" charset="0"/>
            </a:endParaRPr>
          </a:p>
        </p:txBody>
      </p:sp>
      <p:sp>
        <p:nvSpPr>
          <p:cNvPr id="10" name="Flowchart: Display 9"/>
          <p:cNvSpPr/>
          <p:nvPr/>
        </p:nvSpPr>
        <p:spPr>
          <a:xfrm>
            <a:off x="6781800" y="2319964"/>
            <a:ext cx="2057400" cy="859536"/>
          </a:xfrm>
          <a:prstGeom prst="flowChartDisplay">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dirty="0" smtClean="0">
                <a:solidFill>
                  <a:schemeClr val="bg1"/>
                </a:solidFill>
                <a:latin typeface="NikoshBAN" pitchFamily="2" charset="0"/>
                <a:cs typeface="NikoshBAN" pitchFamily="2" charset="0"/>
              </a:rPr>
              <a:t>১৯৩৮ সালে </a:t>
            </a:r>
            <a:endParaRPr lang="en-US" sz="2400" dirty="0">
              <a:solidFill>
                <a:schemeClr val="bg1"/>
              </a:solidFill>
              <a:latin typeface="NikoshBAN" pitchFamily="2" charset="0"/>
              <a:cs typeface="NikoshBAN" pitchFamily="2" charset="0"/>
            </a:endParaRPr>
          </a:p>
        </p:txBody>
      </p:sp>
      <p:sp>
        <p:nvSpPr>
          <p:cNvPr id="11" name="Flowchart: Display 10"/>
          <p:cNvSpPr/>
          <p:nvPr/>
        </p:nvSpPr>
        <p:spPr>
          <a:xfrm>
            <a:off x="6762423" y="3408971"/>
            <a:ext cx="2057400" cy="859536"/>
          </a:xfrm>
          <a:prstGeom prst="flowChartDispla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bn-BD" sz="2400" dirty="0" smtClean="0">
                <a:solidFill>
                  <a:srgbClr val="00B0F0"/>
                </a:solidFill>
                <a:latin typeface="NikoshBAN" pitchFamily="2" charset="0"/>
                <a:cs typeface="NikoshBAN" pitchFamily="2" charset="0"/>
              </a:rPr>
              <a:t>২ টি</a:t>
            </a:r>
            <a:endParaRPr lang="en-US" sz="2400" dirty="0">
              <a:solidFill>
                <a:srgbClr val="00B0F0"/>
              </a:solidFill>
              <a:latin typeface="NikoshBAN" pitchFamily="2" charset="0"/>
              <a:cs typeface="NikoshBAN" pitchFamily="2" charset="0"/>
            </a:endParaRPr>
          </a:p>
        </p:txBody>
      </p:sp>
      <p:sp>
        <p:nvSpPr>
          <p:cNvPr id="12" name="Flowchart: Display 11"/>
          <p:cNvSpPr/>
          <p:nvPr/>
        </p:nvSpPr>
        <p:spPr>
          <a:xfrm>
            <a:off x="6755892" y="4436582"/>
            <a:ext cx="2057400" cy="859536"/>
          </a:xfrm>
          <a:prstGeom prst="flowChartDisp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200" dirty="0" smtClean="0">
                <a:latin typeface="NikoshBAN" pitchFamily="2" charset="0"/>
                <a:cs typeface="NikoshBAN" pitchFamily="2" charset="0"/>
              </a:rPr>
              <a:t>উপবন</a:t>
            </a:r>
            <a:endParaRPr lang="en-US" sz="3200" dirty="0">
              <a:latin typeface="NikoshBAN" pitchFamily="2" charset="0"/>
              <a:cs typeface="NikoshBAN" pitchFamily="2" charset="0"/>
            </a:endParaRPr>
          </a:p>
        </p:txBody>
      </p:sp>
      <p:sp>
        <p:nvSpPr>
          <p:cNvPr id="13" name="Flowchart: Display 12"/>
          <p:cNvSpPr/>
          <p:nvPr/>
        </p:nvSpPr>
        <p:spPr>
          <a:xfrm>
            <a:off x="6626352" y="5583936"/>
            <a:ext cx="2057400" cy="859536"/>
          </a:xfrm>
          <a:prstGeom prst="flowChartDisplay">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dirty="0" smtClean="0">
                <a:solidFill>
                  <a:srgbClr val="00B0F0"/>
                </a:solidFill>
                <a:latin typeface="NikoshBAN" pitchFamily="2" charset="0"/>
                <a:cs typeface="NikoshBAN" pitchFamily="2" charset="0"/>
              </a:rPr>
              <a:t>শোধ জাতীয় রোগ </a:t>
            </a:r>
            <a:endParaRPr lang="en-US" sz="2400" dirty="0">
              <a:solidFill>
                <a:srgbClr val="00B0F0"/>
              </a:solidFill>
              <a:latin typeface="NikoshBAN" pitchFamily="2" charset="0"/>
              <a:cs typeface="NikoshBAN" pitchFamily="2" charset="0"/>
            </a:endParaRPr>
          </a:p>
        </p:txBody>
      </p:sp>
      <p:sp>
        <p:nvSpPr>
          <p:cNvPr id="14" name="Frame 13"/>
          <p:cNvSpPr/>
          <p:nvPr/>
        </p:nvSpPr>
        <p:spPr>
          <a:xfrm>
            <a:off x="0" y="0"/>
            <a:ext cx="9144000" cy="6858000"/>
          </a:xfrm>
          <a:prstGeom prst="frame">
            <a:avLst>
              <a:gd name="adj1" fmla="val 2550"/>
            </a:avLst>
          </a:prstGeom>
          <a:gradFill>
            <a:gsLst>
              <a:gs pos="0">
                <a:schemeClr val="bg1"/>
              </a:gs>
              <a:gs pos="50000">
                <a:schemeClr val="accent1">
                  <a:lumMod val="75000"/>
                </a:schemeClr>
              </a:gs>
              <a:gs pos="100000">
                <a:srgbClr val="7030A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Tree>
    <p:extLst>
      <p:ext uri="{BB962C8B-B14F-4D97-AF65-F5344CB8AC3E}">
        <p14:creationId xmlns:p14="http://schemas.microsoft.com/office/powerpoint/2010/main" val="18177107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fltVal val="0"/>
                                          </p:val>
                                        </p:tav>
                                        <p:tav tm="100000">
                                          <p:val>
                                            <p:strVal val="#ppt_h"/>
                                          </p:val>
                                        </p:tav>
                                      </p:tavLst>
                                    </p:anim>
                                    <p:anim calcmode="lin" valueType="num">
                                      <p:cBhvr>
                                        <p:cTn id="31" dur="1000" fill="hold"/>
                                        <p:tgtEl>
                                          <p:spTgt spid="10"/>
                                        </p:tgtEl>
                                        <p:attrNameLst>
                                          <p:attrName>style.rotation</p:attrName>
                                        </p:attrNameLst>
                                      </p:cBhvr>
                                      <p:tavLst>
                                        <p:tav tm="0">
                                          <p:val>
                                            <p:fltVal val="90"/>
                                          </p:val>
                                        </p:tav>
                                        <p:tav tm="100000">
                                          <p:val>
                                            <p:fltVal val="0"/>
                                          </p:val>
                                        </p:tav>
                                      </p:tavLst>
                                    </p:anim>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ircle(in)">
                                      <p:cBhvr>
                                        <p:cTn id="37" dur="20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ircle(in)">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arn(inVertical)">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heel(1)">
                                      <p:cBhvr>
                                        <p:cTn id="57" dur="20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heel(1)">
                                      <p:cBhvr>
                                        <p:cTn id="6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9" grpId="0" animBg="1"/>
      <p:bldP spid="10" grpId="0" animBg="1"/>
      <p:bldP spid="11"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tx1"/>
          </a:bgClr>
        </a:patt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828800"/>
            <a:ext cx="5153637" cy="244237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Explosion 2 3"/>
          <p:cNvSpPr/>
          <p:nvPr/>
        </p:nvSpPr>
        <p:spPr>
          <a:xfrm>
            <a:off x="762000" y="457200"/>
            <a:ext cx="7391400" cy="838200"/>
          </a:xfrm>
          <a:prstGeom prst="irregularSeal2">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bn-BD" sz="3600" dirty="0" smtClean="0">
                <a:solidFill>
                  <a:schemeClr val="bg1"/>
                </a:solidFill>
                <a:latin typeface="NikoshBAN" pitchFamily="2" charset="0"/>
                <a:cs typeface="NikoshBAN" pitchFamily="2" charset="0"/>
              </a:rPr>
              <a:t>বাড়ীর কাজ</a:t>
            </a:r>
            <a:endParaRPr lang="en-US" sz="3600" dirty="0">
              <a:solidFill>
                <a:schemeClr val="bg1"/>
              </a:solidFill>
              <a:latin typeface="NikoshBAN" pitchFamily="2" charset="0"/>
              <a:cs typeface="NikoshBAN" pitchFamily="2" charset="0"/>
            </a:endParaRPr>
          </a:p>
        </p:txBody>
      </p:sp>
      <p:sp>
        <p:nvSpPr>
          <p:cNvPr id="5" name="Horizontal Scroll 4"/>
          <p:cNvSpPr/>
          <p:nvPr/>
        </p:nvSpPr>
        <p:spPr>
          <a:xfrm>
            <a:off x="762000" y="4648200"/>
            <a:ext cx="7162800" cy="1640570"/>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lstStyle/>
          <a:p>
            <a:r>
              <a:rPr lang="bn-BD" sz="3200" dirty="0" smtClean="0">
                <a:solidFill>
                  <a:srgbClr val="002060"/>
                </a:solidFill>
                <a:latin typeface="NikoshBAN" pitchFamily="2" charset="0"/>
                <a:cs typeface="NikoshBAN" pitchFamily="2" charset="0"/>
              </a:rPr>
              <a:t>প্রাণীর প্রতি নিষ্ঠুরতা পরিহার করা উচিত-১০টি বাক্যে লিখে আনবে।</a:t>
            </a:r>
            <a:endParaRPr lang="en-US" sz="3200" dirty="0">
              <a:solidFill>
                <a:srgbClr val="002060"/>
              </a:solidFill>
              <a:latin typeface="NikoshBAN" pitchFamily="2" charset="0"/>
              <a:cs typeface="NikoshBAN" pitchFamily="2" charset="0"/>
            </a:endParaRPr>
          </a:p>
        </p:txBody>
      </p:sp>
      <p:sp>
        <p:nvSpPr>
          <p:cNvPr id="6" name="Frame 5"/>
          <p:cNvSpPr/>
          <p:nvPr/>
        </p:nvSpPr>
        <p:spPr>
          <a:xfrm>
            <a:off x="0" y="0"/>
            <a:ext cx="9144000" cy="6858000"/>
          </a:xfrm>
          <a:prstGeom prst="frame">
            <a:avLst>
              <a:gd name="adj1" fmla="val 2550"/>
            </a:avLst>
          </a:prstGeom>
          <a:gradFill>
            <a:gsLst>
              <a:gs pos="0">
                <a:schemeClr val="bg1"/>
              </a:gs>
              <a:gs pos="50000">
                <a:schemeClr val="accent1">
                  <a:lumMod val="75000"/>
                </a:schemeClr>
              </a:gs>
              <a:gs pos="100000">
                <a:srgbClr val="7030A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Tree>
    <p:extLst>
      <p:ext uri="{BB962C8B-B14F-4D97-AF65-F5344CB8AC3E}">
        <p14:creationId xmlns:p14="http://schemas.microsoft.com/office/powerpoint/2010/main" val="16293042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tx1"/>
          </a:bgClr>
        </a:patt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6513" y="1828800"/>
            <a:ext cx="3886200" cy="29470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Curved Down Ribbon 2"/>
          <p:cNvSpPr/>
          <p:nvPr/>
        </p:nvSpPr>
        <p:spPr>
          <a:xfrm>
            <a:off x="838200" y="5029200"/>
            <a:ext cx="7467600" cy="1219200"/>
          </a:xfrm>
          <a:prstGeom prst="ellipseRibbo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bn-BD" sz="4800" dirty="0" smtClean="0">
                <a:solidFill>
                  <a:schemeClr val="bg1"/>
                </a:solidFill>
                <a:latin typeface="NikoshBAN" pitchFamily="2" charset="0"/>
                <a:cs typeface="NikoshBAN" pitchFamily="2" charset="0"/>
              </a:rPr>
              <a:t>ধন্যবাদ</a:t>
            </a:r>
            <a:endParaRPr lang="en-US" sz="4800" dirty="0">
              <a:solidFill>
                <a:schemeClr val="bg1"/>
              </a:solidFill>
              <a:latin typeface="NikoshBAN" pitchFamily="2" charset="0"/>
              <a:cs typeface="NikoshBAN" pitchFamily="2" charset="0"/>
            </a:endParaRPr>
          </a:p>
        </p:txBody>
      </p:sp>
      <p:sp>
        <p:nvSpPr>
          <p:cNvPr id="4" name="Frame 3"/>
          <p:cNvSpPr/>
          <p:nvPr/>
        </p:nvSpPr>
        <p:spPr>
          <a:xfrm>
            <a:off x="0" y="0"/>
            <a:ext cx="9144000" cy="6858000"/>
          </a:xfrm>
          <a:prstGeom prst="frame">
            <a:avLst>
              <a:gd name="adj1" fmla="val 2550"/>
            </a:avLst>
          </a:prstGeom>
          <a:gradFill>
            <a:gsLst>
              <a:gs pos="0">
                <a:schemeClr val="bg1"/>
              </a:gs>
              <a:gs pos="50000">
                <a:schemeClr val="accent1">
                  <a:lumMod val="75000"/>
                </a:schemeClr>
              </a:gs>
              <a:gs pos="100000">
                <a:srgbClr val="7030A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5" name="Down Ribbon 4"/>
          <p:cNvSpPr/>
          <p:nvPr/>
        </p:nvSpPr>
        <p:spPr>
          <a:xfrm>
            <a:off x="152400" y="228600"/>
            <a:ext cx="8991600" cy="1219200"/>
          </a:xfrm>
          <a:prstGeom prst="ribbon">
            <a:avLst>
              <a:gd name="adj1" fmla="val 33333"/>
              <a:gd name="adj2" fmla="val 55841"/>
            </a:avLst>
          </a:prstGeom>
        </p:spPr>
        <p:style>
          <a:lnRef idx="2">
            <a:schemeClr val="dk1"/>
          </a:lnRef>
          <a:fillRef idx="1">
            <a:schemeClr val="lt1"/>
          </a:fillRef>
          <a:effectRef idx="0">
            <a:schemeClr val="dk1"/>
          </a:effectRef>
          <a:fontRef idx="minor">
            <a:schemeClr val="dk1"/>
          </a:fontRef>
        </p:style>
        <p:txBody>
          <a:bodyPr rtlCol="0" anchor="ctr"/>
          <a:lstStyle/>
          <a:p>
            <a:r>
              <a:rPr lang="bn-BD" sz="3200" dirty="0" smtClean="0">
                <a:solidFill>
                  <a:srgbClr val="00B0F0"/>
                </a:solidFill>
                <a:latin typeface="NikoshBAN" pitchFamily="2" charset="0"/>
                <a:cs typeface="NikoshBAN" pitchFamily="2" charset="0"/>
              </a:rPr>
              <a:t>       তোমাদের সবাইকে আবারো </a:t>
            </a:r>
          </a:p>
          <a:p>
            <a:r>
              <a:rPr lang="bn-BD" sz="3200" dirty="0">
                <a:solidFill>
                  <a:srgbClr val="00B0F0"/>
                </a:solidFill>
                <a:latin typeface="NikoshBAN" pitchFamily="2" charset="0"/>
                <a:cs typeface="NikoshBAN" pitchFamily="2" charset="0"/>
              </a:rPr>
              <a:t> </a:t>
            </a:r>
            <a:r>
              <a:rPr lang="bn-BD" sz="3200" dirty="0" smtClean="0">
                <a:solidFill>
                  <a:srgbClr val="00B0F0"/>
                </a:solidFill>
                <a:latin typeface="NikoshBAN" pitchFamily="2" charset="0"/>
                <a:cs typeface="NikoshBAN" pitchFamily="2" charset="0"/>
              </a:rPr>
              <a:t>             অনেক অনেক  </a:t>
            </a:r>
            <a:endParaRPr lang="en-US" sz="3200" dirty="0">
              <a:solidFill>
                <a:srgbClr val="00B0F0"/>
              </a:solidFill>
              <a:latin typeface="NikoshBAN" pitchFamily="2" charset="0"/>
              <a:cs typeface="NikoshBAN" pitchFamily="2" charset="0"/>
            </a:endParaRPr>
          </a:p>
        </p:txBody>
      </p:sp>
    </p:spTree>
    <p:extLst>
      <p:ext uri="{BB962C8B-B14F-4D97-AF65-F5344CB8AC3E}">
        <p14:creationId xmlns:p14="http://schemas.microsoft.com/office/powerpoint/2010/main" val="14100195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tx1"/>
          </a:bgClr>
        </a:patt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332" y="1496163"/>
            <a:ext cx="3675784" cy="30631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ectangle 2"/>
          <p:cNvSpPr/>
          <p:nvPr/>
        </p:nvSpPr>
        <p:spPr>
          <a:xfrm>
            <a:off x="2885209" y="268406"/>
            <a:ext cx="3373582" cy="838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bn-BD" sz="3200" dirty="0" smtClean="0">
                <a:solidFill>
                  <a:srgbClr val="7030A0"/>
                </a:solidFill>
                <a:latin typeface="NikoshBAN" pitchFamily="2" charset="0"/>
                <a:cs typeface="NikoshBAN" pitchFamily="2" charset="0"/>
              </a:rPr>
              <a:t>নিচের ছবিগুলি লক্ষ্য কর  </a:t>
            </a:r>
            <a:endParaRPr lang="en-US" sz="3200" dirty="0">
              <a:solidFill>
                <a:srgbClr val="7030A0"/>
              </a:solidFill>
              <a:latin typeface="NikoshBAN" pitchFamily="2" charset="0"/>
              <a:cs typeface="NikoshBAN" pitchFamily="2" charset="0"/>
            </a:endParaRPr>
          </a:p>
        </p:txBody>
      </p:sp>
      <p:sp>
        <p:nvSpPr>
          <p:cNvPr id="5" name="Oval 4"/>
          <p:cNvSpPr/>
          <p:nvPr/>
        </p:nvSpPr>
        <p:spPr>
          <a:xfrm>
            <a:off x="872332" y="5018125"/>
            <a:ext cx="3593594" cy="68466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200" dirty="0" smtClean="0">
                <a:latin typeface="NikoshBAN" pitchFamily="2" charset="0"/>
                <a:cs typeface="NikoshBAN" pitchFamily="2" charset="0"/>
              </a:rPr>
              <a:t>দোয়েল</a:t>
            </a:r>
            <a:endParaRPr lang="en-US" sz="3200" dirty="0">
              <a:latin typeface="NikoshBAN" pitchFamily="2" charset="0"/>
              <a:cs typeface="NikoshBAN" pitchFamily="2"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041" y="3928955"/>
            <a:ext cx="3257172" cy="13301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6437" y="1404013"/>
            <a:ext cx="3352621" cy="13398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Rounded Rectangle 11"/>
          <p:cNvSpPr/>
          <p:nvPr/>
        </p:nvSpPr>
        <p:spPr>
          <a:xfrm>
            <a:off x="5623246" y="5412474"/>
            <a:ext cx="3082636" cy="533400"/>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bn-BD" sz="2800" dirty="0" smtClean="0">
                <a:latin typeface="NikoshBAN" pitchFamily="2" charset="0"/>
                <a:cs typeface="NikoshBAN" pitchFamily="2" charset="0"/>
              </a:rPr>
              <a:t>এই পাখির নাম কী ? </a:t>
            </a:r>
            <a:endParaRPr lang="en-US" sz="2800" dirty="0">
              <a:latin typeface="NikoshBAN" pitchFamily="2" charset="0"/>
              <a:cs typeface="NikoshBAN" pitchFamily="2" charset="0"/>
            </a:endParaRPr>
          </a:p>
        </p:txBody>
      </p:sp>
      <p:sp>
        <p:nvSpPr>
          <p:cNvPr id="13" name="Rectangle 12"/>
          <p:cNvSpPr/>
          <p:nvPr/>
        </p:nvSpPr>
        <p:spPr>
          <a:xfrm>
            <a:off x="152400" y="6118746"/>
            <a:ext cx="8839200" cy="457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bn-BD" sz="2800" dirty="0" smtClean="0">
                <a:solidFill>
                  <a:schemeClr val="bg2"/>
                </a:solidFill>
                <a:latin typeface="NikoshBAN" pitchFamily="2" charset="0"/>
                <a:cs typeface="NikoshBAN" pitchFamily="2" charset="0"/>
              </a:rPr>
              <a:t>চিত্রের সকল পাখি আমাদের দেশে দেখতে পাওয়া যায়।এই গুলি আমাদের চেনা।</a:t>
            </a:r>
            <a:endParaRPr lang="en-US" sz="2800" dirty="0">
              <a:solidFill>
                <a:schemeClr val="bg2"/>
              </a:solidFill>
              <a:latin typeface="NikoshBAN" pitchFamily="2" charset="0"/>
              <a:cs typeface="NikoshBAN" pitchFamily="2" charset="0"/>
            </a:endParaRPr>
          </a:p>
        </p:txBody>
      </p:sp>
      <p:sp>
        <p:nvSpPr>
          <p:cNvPr id="6" name="Rounded Rectangle 5"/>
          <p:cNvSpPr/>
          <p:nvPr/>
        </p:nvSpPr>
        <p:spPr>
          <a:xfrm>
            <a:off x="5397593" y="2965329"/>
            <a:ext cx="3276600" cy="60960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bn-BD" sz="2800" dirty="0" smtClean="0">
                <a:solidFill>
                  <a:srgbClr val="002060"/>
                </a:solidFill>
                <a:latin typeface="NikoshBAN" pitchFamily="2" charset="0"/>
                <a:cs typeface="NikoshBAN" pitchFamily="2" charset="0"/>
              </a:rPr>
              <a:t>শালিক</a:t>
            </a:r>
            <a:endParaRPr lang="en-US" sz="2800" dirty="0">
              <a:solidFill>
                <a:srgbClr val="002060"/>
              </a:solidFill>
              <a:latin typeface="NikoshBAN" pitchFamily="2" charset="0"/>
              <a:cs typeface="NikoshBAN" pitchFamily="2" charset="0"/>
            </a:endParaRPr>
          </a:p>
        </p:txBody>
      </p:sp>
      <p:sp>
        <p:nvSpPr>
          <p:cNvPr id="14" name="Frame 13"/>
          <p:cNvSpPr/>
          <p:nvPr/>
        </p:nvSpPr>
        <p:spPr>
          <a:xfrm>
            <a:off x="0" y="0"/>
            <a:ext cx="9144000" cy="6858000"/>
          </a:xfrm>
          <a:prstGeom prst="frame">
            <a:avLst>
              <a:gd name="adj1" fmla="val 2550"/>
            </a:avLst>
          </a:prstGeom>
          <a:gradFill>
            <a:gsLst>
              <a:gs pos="0">
                <a:schemeClr val="bg1"/>
              </a:gs>
              <a:gs pos="50000">
                <a:schemeClr val="accent1">
                  <a:lumMod val="75000"/>
                </a:schemeClr>
              </a:gs>
              <a:gs pos="100000">
                <a:srgbClr val="7030A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18" name="Oval 17"/>
          <p:cNvSpPr/>
          <p:nvPr/>
        </p:nvSpPr>
        <p:spPr>
          <a:xfrm>
            <a:off x="847311" y="4994511"/>
            <a:ext cx="3593594" cy="684663"/>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bn-BD" sz="2800" dirty="0" smtClean="0">
                <a:latin typeface="NikoshBAN" pitchFamily="2" charset="0"/>
                <a:cs typeface="NikoshBAN" pitchFamily="2" charset="0"/>
              </a:rPr>
              <a:t>এই পাখির নাম কী ?</a:t>
            </a:r>
            <a:endParaRPr lang="en-US" sz="2800" dirty="0">
              <a:latin typeface="NikoshBAN" pitchFamily="2" charset="0"/>
              <a:cs typeface="NikoshBAN" pitchFamily="2" charset="0"/>
            </a:endParaRPr>
          </a:p>
        </p:txBody>
      </p:sp>
      <p:sp>
        <p:nvSpPr>
          <p:cNvPr id="19" name="Rounded Rectangle 18"/>
          <p:cNvSpPr/>
          <p:nvPr/>
        </p:nvSpPr>
        <p:spPr>
          <a:xfrm>
            <a:off x="5404261" y="2965329"/>
            <a:ext cx="3276600" cy="60960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bn-BD" sz="2800" dirty="0" smtClean="0">
                <a:solidFill>
                  <a:srgbClr val="002060"/>
                </a:solidFill>
                <a:latin typeface="NikoshBAN" pitchFamily="2" charset="0"/>
                <a:cs typeface="NikoshBAN" pitchFamily="2" charset="0"/>
              </a:rPr>
              <a:t>এই পাখির নাম কী ?</a:t>
            </a:r>
            <a:endParaRPr lang="en-US" sz="2800" dirty="0">
              <a:solidFill>
                <a:srgbClr val="002060"/>
              </a:solidFill>
              <a:latin typeface="NikoshBAN" pitchFamily="2" charset="0"/>
              <a:cs typeface="NikoshBAN" pitchFamily="2" charset="0"/>
            </a:endParaRPr>
          </a:p>
        </p:txBody>
      </p:sp>
      <p:sp>
        <p:nvSpPr>
          <p:cNvPr id="20" name="Rounded Rectangle 19"/>
          <p:cNvSpPr/>
          <p:nvPr/>
        </p:nvSpPr>
        <p:spPr>
          <a:xfrm>
            <a:off x="5644855" y="5421486"/>
            <a:ext cx="3082636" cy="533400"/>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bn-BD" sz="2800" dirty="0" smtClean="0">
                <a:latin typeface="NikoshBAN" pitchFamily="2" charset="0"/>
                <a:cs typeface="NikoshBAN" pitchFamily="2" charset="0"/>
              </a:rPr>
              <a:t>টুনটুনি</a:t>
            </a:r>
            <a:endParaRPr lang="en-US" sz="2800" dirty="0">
              <a:latin typeface="NikoshBAN" pitchFamily="2" charset="0"/>
              <a:cs typeface="NikoshBAN" pitchFamily="2" charset="0"/>
            </a:endParaRPr>
          </a:p>
        </p:txBody>
      </p:sp>
    </p:spTree>
    <p:extLst>
      <p:ext uri="{BB962C8B-B14F-4D97-AF65-F5344CB8AC3E}">
        <p14:creationId xmlns:p14="http://schemas.microsoft.com/office/powerpoint/2010/main" val="9506738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18"/>
                                        </p:tgtEl>
                                        <p:attrNameLst>
                                          <p:attrName>ppt_w</p:attrName>
                                        </p:attrNameLst>
                                      </p:cBhvr>
                                      <p:tavLst>
                                        <p:tav tm="0">
                                          <p:val>
                                            <p:strVal val="ppt_w"/>
                                          </p:val>
                                        </p:tav>
                                        <p:tav tm="100000">
                                          <p:val>
                                            <p:fltVal val="0"/>
                                          </p:val>
                                        </p:tav>
                                      </p:tavLst>
                                    </p:anim>
                                    <p:anim calcmode="lin" valueType="num">
                                      <p:cBhvr>
                                        <p:cTn id="12" dur="500"/>
                                        <p:tgtEl>
                                          <p:spTgt spid="18"/>
                                        </p:tgtEl>
                                        <p:attrNameLst>
                                          <p:attrName>ppt_h</p:attrName>
                                        </p:attrNameLst>
                                      </p:cBhvr>
                                      <p:tavLst>
                                        <p:tav tm="0">
                                          <p:val>
                                            <p:strVal val="ppt_h"/>
                                          </p:val>
                                        </p:tav>
                                        <p:tav tm="100000">
                                          <p:val>
                                            <p:fltVal val="0"/>
                                          </p:val>
                                        </p:tav>
                                      </p:tavLst>
                                    </p:anim>
                                    <p:animEffect transition="out" filter="fade">
                                      <p:cBhvr>
                                        <p:cTn id="13" dur="500"/>
                                        <p:tgtEl>
                                          <p:spTgt spid="18"/>
                                        </p:tgtEl>
                                      </p:cBhvr>
                                    </p:animEffect>
                                    <p:set>
                                      <p:cBhvr>
                                        <p:cTn id="14" dur="1" fill="hold">
                                          <p:stCondLst>
                                            <p:cond delay="499"/>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ircle(in)">
                                      <p:cBhvr>
                                        <p:cTn id="26" dur="20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grpId="1" nodeType="clickEffect">
                                  <p:stCondLst>
                                    <p:cond delay="0"/>
                                  </p:stCondLst>
                                  <p:childTnLst>
                                    <p:anim calcmode="lin" valueType="num">
                                      <p:cBhvr>
                                        <p:cTn id="30" dur="500"/>
                                        <p:tgtEl>
                                          <p:spTgt spid="19"/>
                                        </p:tgtEl>
                                        <p:attrNameLst>
                                          <p:attrName>ppt_w</p:attrName>
                                        </p:attrNameLst>
                                      </p:cBhvr>
                                      <p:tavLst>
                                        <p:tav tm="0">
                                          <p:val>
                                            <p:strVal val="ppt_w"/>
                                          </p:val>
                                        </p:tav>
                                        <p:tav tm="100000">
                                          <p:val>
                                            <p:fltVal val="0"/>
                                          </p:val>
                                        </p:tav>
                                      </p:tavLst>
                                    </p:anim>
                                    <p:anim calcmode="lin" valueType="num">
                                      <p:cBhvr>
                                        <p:cTn id="31" dur="500"/>
                                        <p:tgtEl>
                                          <p:spTgt spid="19"/>
                                        </p:tgtEl>
                                        <p:attrNameLst>
                                          <p:attrName>ppt_h</p:attrName>
                                        </p:attrNameLst>
                                      </p:cBhvr>
                                      <p:tavLst>
                                        <p:tav tm="0">
                                          <p:val>
                                            <p:strVal val="ppt_h"/>
                                          </p:val>
                                        </p:tav>
                                        <p:tav tm="100000">
                                          <p:val>
                                            <p:fltVal val="0"/>
                                          </p:val>
                                        </p:tav>
                                      </p:tavLst>
                                    </p:anim>
                                    <p:animEffect transition="out" filter="fade">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12"/>
                                        </p:tgtEl>
                                        <p:attrNameLst>
                                          <p:attrName>ppt_w</p:attrName>
                                        </p:attrNameLst>
                                      </p:cBhvr>
                                      <p:tavLst>
                                        <p:tav tm="0">
                                          <p:val>
                                            <p:strVal val="ppt_w"/>
                                          </p:val>
                                        </p:tav>
                                        <p:tav tm="100000">
                                          <p:val>
                                            <p:fltVal val="0"/>
                                          </p:val>
                                        </p:tav>
                                      </p:tavLst>
                                    </p:anim>
                                    <p:anim calcmode="lin" valueType="num">
                                      <p:cBhvr>
                                        <p:cTn id="50" dur="500"/>
                                        <p:tgtEl>
                                          <p:spTgt spid="12"/>
                                        </p:tgtEl>
                                        <p:attrNameLst>
                                          <p:attrName>ppt_h</p:attrName>
                                        </p:attrNameLst>
                                      </p:cBhvr>
                                      <p:tavLst>
                                        <p:tav tm="0">
                                          <p:val>
                                            <p:strVal val="ppt_h"/>
                                          </p:val>
                                        </p:tav>
                                        <p:tav tm="100000">
                                          <p:val>
                                            <p:fltVal val="0"/>
                                          </p:val>
                                        </p:tav>
                                      </p:tavLst>
                                    </p:anim>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1000" fill="hold"/>
                                        <p:tgtEl>
                                          <p:spTgt spid="20"/>
                                        </p:tgtEl>
                                        <p:attrNameLst>
                                          <p:attrName>ppt_w</p:attrName>
                                        </p:attrNameLst>
                                      </p:cBhvr>
                                      <p:tavLst>
                                        <p:tav tm="0">
                                          <p:val>
                                            <p:fltVal val="0"/>
                                          </p:val>
                                        </p:tav>
                                        <p:tav tm="100000">
                                          <p:val>
                                            <p:strVal val="#ppt_w"/>
                                          </p:val>
                                        </p:tav>
                                      </p:tavLst>
                                    </p:anim>
                                    <p:anim calcmode="lin" valueType="num">
                                      <p:cBhvr>
                                        <p:cTn id="58" dur="1000" fill="hold"/>
                                        <p:tgtEl>
                                          <p:spTgt spid="20"/>
                                        </p:tgtEl>
                                        <p:attrNameLst>
                                          <p:attrName>ppt_h</p:attrName>
                                        </p:attrNameLst>
                                      </p:cBhvr>
                                      <p:tavLst>
                                        <p:tav tm="0">
                                          <p:val>
                                            <p:fltVal val="0"/>
                                          </p:val>
                                        </p:tav>
                                        <p:tav tm="100000">
                                          <p:val>
                                            <p:strVal val="#ppt_h"/>
                                          </p:val>
                                        </p:tav>
                                      </p:tavLst>
                                    </p:anim>
                                    <p:anim calcmode="lin" valueType="num">
                                      <p:cBhvr>
                                        <p:cTn id="59" dur="1000" fill="hold"/>
                                        <p:tgtEl>
                                          <p:spTgt spid="20"/>
                                        </p:tgtEl>
                                        <p:attrNameLst>
                                          <p:attrName>style.rotation</p:attrName>
                                        </p:attrNameLst>
                                      </p:cBhvr>
                                      <p:tavLst>
                                        <p:tav tm="0">
                                          <p:val>
                                            <p:fltVal val="90"/>
                                          </p:val>
                                        </p:tav>
                                        <p:tav tm="100000">
                                          <p:val>
                                            <p:fltVal val="0"/>
                                          </p:val>
                                        </p:tav>
                                      </p:tavLst>
                                    </p:anim>
                                    <p:animEffect transition="in" filter="fade">
                                      <p:cBhvr>
                                        <p:cTn id="60" dur="10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p:cTn id="65" dur="1000" fill="hold"/>
                                        <p:tgtEl>
                                          <p:spTgt spid="13"/>
                                        </p:tgtEl>
                                        <p:attrNameLst>
                                          <p:attrName>ppt_w</p:attrName>
                                        </p:attrNameLst>
                                      </p:cBhvr>
                                      <p:tavLst>
                                        <p:tav tm="0">
                                          <p:val>
                                            <p:fltVal val="0"/>
                                          </p:val>
                                        </p:tav>
                                        <p:tav tm="100000">
                                          <p:val>
                                            <p:strVal val="#ppt_w"/>
                                          </p:val>
                                        </p:tav>
                                      </p:tavLst>
                                    </p:anim>
                                    <p:anim calcmode="lin" valueType="num">
                                      <p:cBhvr>
                                        <p:cTn id="66" dur="1000" fill="hold"/>
                                        <p:tgtEl>
                                          <p:spTgt spid="13"/>
                                        </p:tgtEl>
                                        <p:attrNameLst>
                                          <p:attrName>ppt_h</p:attrName>
                                        </p:attrNameLst>
                                      </p:cBhvr>
                                      <p:tavLst>
                                        <p:tav tm="0">
                                          <p:val>
                                            <p:fltVal val="0"/>
                                          </p:val>
                                        </p:tav>
                                        <p:tav tm="100000">
                                          <p:val>
                                            <p:strVal val="#ppt_h"/>
                                          </p:val>
                                        </p:tav>
                                      </p:tavLst>
                                    </p:anim>
                                    <p:anim calcmode="lin" valueType="num">
                                      <p:cBhvr>
                                        <p:cTn id="67" dur="1000" fill="hold"/>
                                        <p:tgtEl>
                                          <p:spTgt spid="13"/>
                                        </p:tgtEl>
                                        <p:attrNameLst>
                                          <p:attrName>style.rotation</p:attrName>
                                        </p:attrNameLst>
                                      </p:cBhvr>
                                      <p:tavLst>
                                        <p:tav tm="0">
                                          <p:val>
                                            <p:fltVal val="90"/>
                                          </p:val>
                                        </p:tav>
                                        <p:tav tm="100000">
                                          <p:val>
                                            <p:fltVal val="0"/>
                                          </p:val>
                                        </p:tav>
                                      </p:tavLst>
                                    </p:anim>
                                    <p:animEffect transition="in" filter="fade">
                                      <p:cBhvr>
                                        <p:cTn id="6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2" grpId="1" animBg="1"/>
      <p:bldP spid="13" grpId="0" animBg="1"/>
      <p:bldP spid="6" grpId="0" animBg="1"/>
      <p:bldP spid="18" grpId="0" animBg="1"/>
      <p:bldP spid="18" grpId="1" animBg="1"/>
      <p:bldP spid="19" grpId="0" animBg="1"/>
      <p:bldP spid="19" grpId="1"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tx1"/>
          </a:bgClr>
        </a:pattFill>
        <a:effectLst/>
      </p:bgPr>
    </p:bg>
    <p:spTree>
      <p:nvGrpSpPr>
        <p:cNvPr id="1" name=""/>
        <p:cNvGrpSpPr/>
        <p:nvPr/>
      </p:nvGrpSpPr>
      <p:grpSpPr>
        <a:xfrm>
          <a:off x="0" y="0"/>
          <a:ext cx="0" cy="0"/>
          <a:chOff x="0" y="0"/>
          <a:chExt cx="0" cy="0"/>
        </a:xfrm>
      </p:grpSpPr>
      <p:sp>
        <p:nvSpPr>
          <p:cNvPr id="3" name="Rectangle 2"/>
          <p:cNvSpPr/>
          <p:nvPr/>
        </p:nvSpPr>
        <p:spPr>
          <a:xfrm>
            <a:off x="2247900" y="352567"/>
            <a:ext cx="4419600" cy="685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bn-BD" sz="3200" dirty="0" smtClean="0">
                <a:solidFill>
                  <a:srgbClr val="002060"/>
                </a:solidFill>
                <a:latin typeface="NikoshBAN" pitchFamily="2" charset="0"/>
                <a:cs typeface="NikoshBAN" pitchFamily="2" charset="0"/>
              </a:rPr>
              <a:t>নিচের ছবিগুলি লক্ষ্য কর </a:t>
            </a:r>
            <a:endParaRPr lang="en-US" sz="3200" dirty="0">
              <a:solidFill>
                <a:srgbClr val="002060"/>
              </a:solidFill>
              <a:latin typeface="NikoshBAN" pitchFamily="2" charset="0"/>
              <a:cs typeface="NikoshBAN" pitchFamily="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225590"/>
            <a:ext cx="3276599" cy="169479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212809"/>
            <a:ext cx="3330915" cy="170757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Rounded Rectangle 6"/>
          <p:cNvSpPr/>
          <p:nvPr/>
        </p:nvSpPr>
        <p:spPr>
          <a:xfrm>
            <a:off x="200891" y="5867399"/>
            <a:ext cx="8742218" cy="72332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rtlCol="0" anchor="ctr"/>
          <a:lstStyle/>
          <a:p>
            <a:r>
              <a:rPr lang="bn-BD" sz="3200" dirty="0" smtClean="0">
                <a:solidFill>
                  <a:srgbClr val="002060"/>
                </a:solidFill>
                <a:latin typeface="NikoshBAN" pitchFamily="2" charset="0"/>
                <a:cs typeface="NikoshBAN" pitchFamily="2" charset="0"/>
              </a:rPr>
              <a:t>চিত্রের পাখিগুলি আমাদের অচেনা ,এরা ভিন্ন দেশের অতিথি পাখি </a:t>
            </a:r>
            <a:endParaRPr lang="en-US" sz="3200" dirty="0">
              <a:solidFill>
                <a:srgbClr val="002060"/>
              </a:solidFill>
              <a:latin typeface="NikoshBAN" pitchFamily="2" charset="0"/>
              <a:cs typeface="NikoshBAN" pitchFamily="2" charset="0"/>
            </a:endParaRPr>
          </a:p>
        </p:txBody>
      </p:sp>
      <p:sp>
        <p:nvSpPr>
          <p:cNvPr id="2" name="Rounded Rectangle 1"/>
          <p:cNvSpPr/>
          <p:nvPr/>
        </p:nvSpPr>
        <p:spPr>
          <a:xfrm>
            <a:off x="2819400" y="5257800"/>
            <a:ext cx="3276600" cy="45719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bn-BD" sz="2800" dirty="0" smtClean="0">
                <a:solidFill>
                  <a:srgbClr val="00B0F0"/>
                </a:solidFill>
                <a:latin typeface="NikoshBAN" pitchFamily="2" charset="0"/>
                <a:cs typeface="NikoshBAN" pitchFamily="2" charset="0"/>
              </a:rPr>
              <a:t>এই পাখিগুলির নাম বল ?</a:t>
            </a:r>
            <a:endParaRPr lang="en-US" sz="2800" dirty="0">
              <a:solidFill>
                <a:srgbClr val="00B0F0"/>
              </a:solidFill>
              <a:latin typeface="NikoshBAN" pitchFamily="2" charset="0"/>
              <a:cs typeface="NikoshBAN" pitchFamily="2"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3352800"/>
            <a:ext cx="3332504" cy="15171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9078" y="3452217"/>
            <a:ext cx="3406357" cy="139840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Frame 8"/>
          <p:cNvSpPr/>
          <p:nvPr/>
        </p:nvSpPr>
        <p:spPr>
          <a:xfrm>
            <a:off x="0" y="0"/>
            <a:ext cx="9144000" cy="6858000"/>
          </a:xfrm>
          <a:prstGeom prst="frame">
            <a:avLst>
              <a:gd name="adj1" fmla="val 2550"/>
            </a:avLst>
          </a:prstGeom>
          <a:gradFill>
            <a:gsLst>
              <a:gs pos="0">
                <a:schemeClr val="bg1"/>
              </a:gs>
              <a:gs pos="50000">
                <a:schemeClr val="accent1">
                  <a:lumMod val="75000"/>
                </a:schemeClr>
              </a:gs>
              <a:gs pos="100000">
                <a:srgbClr val="7030A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Tree>
    <p:extLst>
      <p:ext uri="{BB962C8B-B14F-4D97-AF65-F5344CB8AC3E}">
        <p14:creationId xmlns:p14="http://schemas.microsoft.com/office/powerpoint/2010/main" val="121882949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1000" fill="hold"/>
                                        <p:tgtEl>
                                          <p:spTgt spid="2"/>
                                        </p:tgtEl>
                                        <p:attrNameLst>
                                          <p:attrName>ppt_w</p:attrName>
                                        </p:attrNameLst>
                                      </p:cBhvr>
                                      <p:tavLst>
                                        <p:tav tm="0">
                                          <p:val>
                                            <p:fltVal val="0"/>
                                          </p:val>
                                        </p:tav>
                                        <p:tav tm="100000">
                                          <p:val>
                                            <p:strVal val="#ppt_w"/>
                                          </p:val>
                                        </p:tav>
                                      </p:tavLst>
                                    </p:anim>
                                    <p:anim calcmode="lin" valueType="num">
                                      <p:cBhvr>
                                        <p:cTn id="30" dur="1000" fill="hold"/>
                                        <p:tgtEl>
                                          <p:spTgt spid="2"/>
                                        </p:tgtEl>
                                        <p:attrNameLst>
                                          <p:attrName>ppt_h</p:attrName>
                                        </p:attrNameLst>
                                      </p:cBhvr>
                                      <p:tavLst>
                                        <p:tav tm="0">
                                          <p:val>
                                            <p:fltVal val="0"/>
                                          </p:val>
                                        </p:tav>
                                        <p:tav tm="100000">
                                          <p:val>
                                            <p:strVal val="#ppt_h"/>
                                          </p:val>
                                        </p:tav>
                                      </p:tavLst>
                                    </p:anim>
                                    <p:anim calcmode="lin" valueType="num">
                                      <p:cBhvr>
                                        <p:cTn id="31" dur="1000" fill="hold"/>
                                        <p:tgtEl>
                                          <p:spTgt spid="2"/>
                                        </p:tgtEl>
                                        <p:attrNameLst>
                                          <p:attrName>style.rotation</p:attrName>
                                        </p:attrNameLst>
                                      </p:cBhvr>
                                      <p:tavLst>
                                        <p:tav tm="0">
                                          <p:val>
                                            <p:fltVal val="90"/>
                                          </p:val>
                                        </p:tav>
                                        <p:tav tm="100000">
                                          <p:val>
                                            <p:fltVal val="0"/>
                                          </p:val>
                                        </p:tav>
                                      </p:tavLst>
                                    </p:anim>
                                    <p:animEffect transition="in" filter="fade">
                                      <p:cBhvr>
                                        <p:cTn id="32" dur="10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1" nodeType="clickEffect">
                                  <p:stCondLst>
                                    <p:cond delay="0"/>
                                  </p:stCondLst>
                                  <p:childTnLst>
                                    <p:anim calcmode="lin" valueType="num">
                                      <p:cBhvr>
                                        <p:cTn id="36" dur="500"/>
                                        <p:tgtEl>
                                          <p:spTgt spid="2"/>
                                        </p:tgtEl>
                                        <p:attrNameLst>
                                          <p:attrName>ppt_w</p:attrName>
                                        </p:attrNameLst>
                                      </p:cBhvr>
                                      <p:tavLst>
                                        <p:tav tm="0">
                                          <p:val>
                                            <p:strVal val="ppt_w"/>
                                          </p:val>
                                        </p:tav>
                                        <p:tav tm="100000">
                                          <p:val>
                                            <p:fltVal val="0"/>
                                          </p:val>
                                        </p:tav>
                                      </p:tavLst>
                                    </p:anim>
                                    <p:anim calcmode="lin" valueType="num">
                                      <p:cBhvr>
                                        <p:cTn id="37" dur="500"/>
                                        <p:tgtEl>
                                          <p:spTgt spid="2"/>
                                        </p:tgtEl>
                                        <p:attrNameLst>
                                          <p:attrName>ppt_h</p:attrName>
                                        </p:attrNameLst>
                                      </p:cBhvr>
                                      <p:tavLst>
                                        <p:tav tm="0">
                                          <p:val>
                                            <p:strVal val="ppt_h"/>
                                          </p:val>
                                        </p:tav>
                                        <p:tav tm="100000">
                                          <p:val>
                                            <p:fltVal val="0"/>
                                          </p:val>
                                        </p:tav>
                                      </p:tavLst>
                                    </p:anim>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Effect transition="in" filter="fade">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tx1"/>
          </a:bgClr>
        </a:pattFill>
        <a:effectLst/>
      </p:bgPr>
    </p:bg>
    <p:spTree>
      <p:nvGrpSpPr>
        <p:cNvPr id="1" name=""/>
        <p:cNvGrpSpPr/>
        <p:nvPr/>
      </p:nvGrpSpPr>
      <p:grpSpPr>
        <a:xfrm>
          <a:off x="0" y="0"/>
          <a:ext cx="0" cy="0"/>
          <a:chOff x="0" y="0"/>
          <a:chExt cx="0" cy="0"/>
        </a:xfrm>
      </p:grpSpPr>
      <p:sp>
        <p:nvSpPr>
          <p:cNvPr id="2" name="Rounded Rectangle 1"/>
          <p:cNvSpPr/>
          <p:nvPr/>
        </p:nvSpPr>
        <p:spPr>
          <a:xfrm>
            <a:off x="2514599" y="457200"/>
            <a:ext cx="4114800" cy="6477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200" dirty="0" smtClean="0">
                <a:latin typeface="NikoshBAN" pitchFamily="2" charset="0"/>
                <a:cs typeface="NikoshBAN" pitchFamily="2" charset="0"/>
              </a:rPr>
              <a:t>আজকের পাঠ </a:t>
            </a:r>
            <a:endParaRPr lang="en-US" sz="3200" dirty="0">
              <a:latin typeface="NikoshBAN" pitchFamily="2" charset="0"/>
              <a:cs typeface="NikoshBAN" pitchFamily="2"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0299" y="1447800"/>
            <a:ext cx="4343400" cy="296634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Rounded Rectangle 3"/>
          <p:cNvSpPr/>
          <p:nvPr/>
        </p:nvSpPr>
        <p:spPr>
          <a:xfrm>
            <a:off x="1295400" y="4724400"/>
            <a:ext cx="6709064" cy="1295400"/>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bn-BD" sz="4000" dirty="0" smtClean="0">
                <a:solidFill>
                  <a:srgbClr val="00B0F0"/>
                </a:solidFill>
                <a:latin typeface="NikoshBAN" pitchFamily="2" charset="0"/>
                <a:cs typeface="NikoshBAN" pitchFamily="2" charset="0"/>
              </a:rPr>
              <a:t>অতিথির স্মৃতি</a:t>
            </a:r>
          </a:p>
          <a:p>
            <a:pPr algn="ctr"/>
            <a:r>
              <a:rPr lang="bn-BD" sz="2800" dirty="0" smtClean="0">
                <a:solidFill>
                  <a:schemeClr val="bg1"/>
                </a:solidFill>
                <a:latin typeface="NikoshBAN" pitchFamily="2" charset="0"/>
                <a:cs typeface="NikoshBAN" pitchFamily="2" charset="0"/>
              </a:rPr>
              <a:t>                               শরৎচন্দ্র চট্টোপাধ্যায় </a:t>
            </a:r>
            <a:endParaRPr lang="en-US" sz="2800" dirty="0">
              <a:solidFill>
                <a:schemeClr val="bg1"/>
              </a:solidFill>
              <a:latin typeface="NikoshBAN" pitchFamily="2" charset="0"/>
              <a:cs typeface="NikoshBAN" pitchFamily="2" charset="0"/>
            </a:endParaRPr>
          </a:p>
        </p:txBody>
      </p:sp>
      <p:sp>
        <p:nvSpPr>
          <p:cNvPr id="5" name="Frame 4"/>
          <p:cNvSpPr/>
          <p:nvPr/>
        </p:nvSpPr>
        <p:spPr>
          <a:xfrm>
            <a:off x="0" y="0"/>
            <a:ext cx="9144000" cy="6858000"/>
          </a:xfrm>
          <a:prstGeom prst="frame">
            <a:avLst>
              <a:gd name="adj1" fmla="val 2550"/>
            </a:avLst>
          </a:prstGeom>
          <a:gradFill>
            <a:gsLst>
              <a:gs pos="0">
                <a:schemeClr val="bg1"/>
              </a:gs>
              <a:gs pos="50000">
                <a:schemeClr val="accent1">
                  <a:lumMod val="75000"/>
                </a:schemeClr>
              </a:gs>
              <a:gs pos="100000">
                <a:srgbClr val="7030A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Tree>
    <p:extLst>
      <p:ext uri="{BB962C8B-B14F-4D97-AF65-F5344CB8AC3E}">
        <p14:creationId xmlns:p14="http://schemas.microsoft.com/office/powerpoint/2010/main" val="34949430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tx1"/>
          </a:bgClr>
        </a:pattFill>
        <a:effectLst/>
      </p:bgPr>
    </p:bg>
    <p:spTree>
      <p:nvGrpSpPr>
        <p:cNvPr id="1" name=""/>
        <p:cNvGrpSpPr/>
        <p:nvPr/>
      </p:nvGrpSpPr>
      <p:grpSpPr>
        <a:xfrm>
          <a:off x="0" y="0"/>
          <a:ext cx="0" cy="0"/>
          <a:chOff x="0" y="0"/>
          <a:chExt cx="0" cy="0"/>
        </a:xfrm>
      </p:grpSpPr>
      <p:sp>
        <p:nvSpPr>
          <p:cNvPr id="2" name="Down Ribbon 1"/>
          <p:cNvSpPr/>
          <p:nvPr/>
        </p:nvSpPr>
        <p:spPr>
          <a:xfrm>
            <a:off x="41512" y="235527"/>
            <a:ext cx="9067800" cy="983673"/>
          </a:xfrm>
          <a:prstGeom prst="ribbon">
            <a:avLst>
              <a:gd name="adj1" fmla="val 16667"/>
              <a:gd name="adj2" fmla="val 46689"/>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bn-BD" sz="3200" dirty="0" smtClean="0">
                <a:solidFill>
                  <a:srgbClr val="00B0F0"/>
                </a:solidFill>
                <a:latin typeface="NikoshBAN" pitchFamily="2" charset="0"/>
                <a:cs typeface="NikoshBAN" pitchFamily="2" charset="0"/>
              </a:rPr>
              <a:t>শিখনফল </a:t>
            </a:r>
            <a:endParaRPr lang="en-US" sz="3200" dirty="0">
              <a:solidFill>
                <a:srgbClr val="00B0F0"/>
              </a:solidFill>
              <a:latin typeface="NikoshBAN" pitchFamily="2" charset="0"/>
              <a:cs typeface="NikoshBAN" pitchFamily="2" charset="0"/>
            </a:endParaRPr>
          </a:p>
        </p:txBody>
      </p:sp>
      <p:sp>
        <p:nvSpPr>
          <p:cNvPr id="3" name="Horizontal Scroll 2"/>
          <p:cNvSpPr/>
          <p:nvPr/>
        </p:nvSpPr>
        <p:spPr>
          <a:xfrm>
            <a:off x="445827" y="2449771"/>
            <a:ext cx="6359856" cy="829101"/>
          </a:xfrm>
          <a:prstGeom prst="horizontalScroll">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2800" dirty="0" smtClean="0">
                <a:solidFill>
                  <a:schemeClr val="bg1"/>
                </a:solidFill>
                <a:latin typeface="NikoshBAN" pitchFamily="2" charset="0"/>
                <a:cs typeface="NikoshBAN" pitchFamily="2" charset="0"/>
              </a:rPr>
              <a:t>লেখক শরৎচন্দ্র চট্টোপাধ্যায়ের পরিচিতি বলতে পারবে ।</a:t>
            </a:r>
            <a:r>
              <a:rPr lang="bn-BD" sz="2800" dirty="0" smtClean="0">
                <a:solidFill>
                  <a:schemeClr val="bg1"/>
                </a:solidFill>
              </a:rPr>
              <a:t> </a:t>
            </a:r>
            <a:endParaRPr lang="en-US" sz="2800" dirty="0">
              <a:solidFill>
                <a:schemeClr val="bg1"/>
              </a:solidFill>
            </a:endParaRPr>
          </a:p>
        </p:txBody>
      </p:sp>
      <p:sp>
        <p:nvSpPr>
          <p:cNvPr id="4" name="Horizontal Scroll 3"/>
          <p:cNvSpPr/>
          <p:nvPr/>
        </p:nvSpPr>
        <p:spPr>
          <a:xfrm>
            <a:off x="409433" y="3278872"/>
            <a:ext cx="7134367" cy="1000837"/>
          </a:xfrm>
          <a:prstGeom prst="horizontalScroll">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2800" dirty="0" smtClean="0">
                <a:solidFill>
                  <a:srgbClr val="0070C0"/>
                </a:solidFill>
                <a:latin typeface="NikoshBAN" pitchFamily="2" charset="0"/>
                <a:cs typeface="NikoshBAN" pitchFamily="2" charset="0"/>
              </a:rPr>
              <a:t>নতুন নতুন শব্দের বাক্য ব্যবহার  করতে  পারবে।  </a:t>
            </a:r>
            <a:endParaRPr lang="en-US" sz="2800" dirty="0">
              <a:solidFill>
                <a:srgbClr val="0070C0"/>
              </a:solidFill>
              <a:latin typeface="NikoshBAN" pitchFamily="2" charset="0"/>
              <a:cs typeface="NikoshBAN" pitchFamily="2" charset="0"/>
            </a:endParaRPr>
          </a:p>
        </p:txBody>
      </p:sp>
      <p:sp>
        <p:nvSpPr>
          <p:cNvPr id="6" name="Horizontal Scroll 5"/>
          <p:cNvSpPr/>
          <p:nvPr/>
        </p:nvSpPr>
        <p:spPr>
          <a:xfrm>
            <a:off x="445827" y="4303594"/>
            <a:ext cx="7555173" cy="1066800"/>
          </a:xfrm>
          <a:prstGeom prst="horizontalScroll">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2800" dirty="0" smtClean="0">
                <a:latin typeface="NikoshBAN" pitchFamily="2" charset="0"/>
                <a:cs typeface="NikoshBAN" pitchFamily="2" charset="0"/>
              </a:rPr>
              <a:t>প্রাণীর প্রতি মানুষের যত্নবান হওয়ার গুরুত্ব ব্যাখ্যা করতে পারবে।</a:t>
            </a:r>
            <a:endParaRPr lang="en-US" sz="2800" dirty="0">
              <a:latin typeface="NikoshBAN" pitchFamily="2" charset="0"/>
              <a:cs typeface="NikoshBAN" pitchFamily="2" charset="0"/>
            </a:endParaRPr>
          </a:p>
        </p:txBody>
      </p:sp>
      <p:sp>
        <p:nvSpPr>
          <p:cNvPr id="7" name="Horizontal Scroll 6"/>
          <p:cNvSpPr/>
          <p:nvPr/>
        </p:nvSpPr>
        <p:spPr>
          <a:xfrm>
            <a:off x="409433" y="5349922"/>
            <a:ext cx="8409710" cy="1030406"/>
          </a:xfrm>
          <a:prstGeom prst="horizontalScroll">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2800" dirty="0" smtClean="0">
                <a:solidFill>
                  <a:schemeClr val="accent3">
                    <a:lumMod val="60000"/>
                    <a:lumOff val="40000"/>
                  </a:schemeClr>
                </a:solidFill>
                <a:latin typeface="NikoshBAN" pitchFamily="2" charset="0"/>
                <a:cs typeface="NikoshBAN" pitchFamily="2" charset="0"/>
              </a:rPr>
              <a:t>পশু-পাখি ও জীব জন্তুর উপর মানুষের নির্ভরশীলতা উপলব্দি করতে পারবে ।</a:t>
            </a:r>
            <a:endParaRPr lang="en-US" sz="2800" dirty="0">
              <a:solidFill>
                <a:schemeClr val="accent3">
                  <a:lumMod val="60000"/>
                  <a:lumOff val="40000"/>
                </a:schemeClr>
              </a:solidFill>
              <a:latin typeface="NikoshBAN" pitchFamily="2" charset="0"/>
              <a:cs typeface="NikoshBAN" pitchFamily="2" charset="0"/>
            </a:endParaRPr>
          </a:p>
        </p:txBody>
      </p:sp>
      <p:sp>
        <p:nvSpPr>
          <p:cNvPr id="5" name="Rounded Rectangle 4"/>
          <p:cNvSpPr/>
          <p:nvPr/>
        </p:nvSpPr>
        <p:spPr>
          <a:xfrm>
            <a:off x="445827" y="1514901"/>
            <a:ext cx="4343400" cy="685800"/>
          </a:xfrm>
          <a:prstGeom prst="roundRect">
            <a:avLst>
              <a:gd name="adj" fmla="val 22139"/>
            </a:avLst>
          </a:prstGeom>
        </p:spPr>
        <p:style>
          <a:lnRef idx="1">
            <a:schemeClr val="accent5"/>
          </a:lnRef>
          <a:fillRef idx="2">
            <a:schemeClr val="accent5"/>
          </a:fillRef>
          <a:effectRef idx="1">
            <a:schemeClr val="accent5"/>
          </a:effectRef>
          <a:fontRef idx="minor">
            <a:schemeClr val="dk1"/>
          </a:fontRef>
        </p:style>
        <p:txBody>
          <a:bodyPr rtlCol="0" anchor="ctr"/>
          <a:lstStyle/>
          <a:p>
            <a:r>
              <a:rPr lang="bn-BD" sz="3200" dirty="0" smtClean="0">
                <a:solidFill>
                  <a:schemeClr val="bg1"/>
                </a:solidFill>
                <a:latin typeface="NikoshBAN" pitchFamily="2" charset="0"/>
                <a:cs typeface="NikoshBAN" pitchFamily="2" charset="0"/>
              </a:rPr>
              <a:t>এই পাঠ শেষে শিক্ষার্থীরা......... </a:t>
            </a:r>
            <a:endParaRPr lang="en-US" sz="3200" dirty="0">
              <a:solidFill>
                <a:schemeClr val="bg1"/>
              </a:solidFill>
              <a:latin typeface="NikoshBAN" pitchFamily="2" charset="0"/>
              <a:cs typeface="NikoshBAN" pitchFamily="2" charset="0"/>
            </a:endParaRPr>
          </a:p>
        </p:txBody>
      </p:sp>
      <p:sp>
        <p:nvSpPr>
          <p:cNvPr id="8" name="Frame 7"/>
          <p:cNvSpPr/>
          <p:nvPr/>
        </p:nvSpPr>
        <p:spPr>
          <a:xfrm>
            <a:off x="3412" y="0"/>
            <a:ext cx="9144000" cy="6858000"/>
          </a:xfrm>
          <a:prstGeom prst="frame">
            <a:avLst>
              <a:gd name="adj1" fmla="val 2550"/>
            </a:avLst>
          </a:prstGeom>
          <a:gradFill>
            <a:gsLst>
              <a:gs pos="0">
                <a:schemeClr val="bg1"/>
              </a:gs>
              <a:gs pos="50000">
                <a:schemeClr val="accent1">
                  <a:lumMod val="75000"/>
                </a:schemeClr>
              </a:gs>
              <a:gs pos="100000">
                <a:srgbClr val="7030A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Tree>
    <p:extLst>
      <p:ext uri="{BB962C8B-B14F-4D97-AF65-F5344CB8AC3E}">
        <p14:creationId xmlns:p14="http://schemas.microsoft.com/office/powerpoint/2010/main" val="15433017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0" fill="hold"/>
                                        <p:tgtEl>
                                          <p:spTgt spid="4"/>
                                        </p:tgtEl>
                                        <p:attrNameLst>
                                          <p:attrName>ppt_w</p:attrName>
                                        </p:attrNameLst>
                                      </p:cBhvr>
                                      <p:tavLst>
                                        <p:tav tm="0">
                                          <p:val>
                                            <p:fltVal val="0"/>
                                          </p:val>
                                        </p:tav>
                                        <p:tav tm="100000">
                                          <p:val>
                                            <p:strVal val="#ppt_w"/>
                                          </p:val>
                                        </p:tav>
                                      </p:tavLst>
                                    </p:anim>
                                    <p:anim calcmode="lin" valueType="num">
                                      <p:cBhvr>
                                        <p:cTn id="13" dur="5000" fill="hold"/>
                                        <p:tgtEl>
                                          <p:spTgt spid="4"/>
                                        </p:tgtEl>
                                        <p:attrNameLst>
                                          <p:attrName>ppt_h</p:attrName>
                                        </p:attrNameLst>
                                      </p:cBhvr>
                                      <p:tavLst>
                                        <p:tav tm="0">
                                          <p:val>
                                            <p:fltVal val="0"/>
                                          </p:val>
                                        </p:tav>
                                        <p:tav tm="100000">
                                          <p:val>
                                            <p:strVal val="#ppt_h"/>
                                          </p:val>
                                        </p:tav>
                                      </p:tavLst>
                                    </p:anim>
                                    <p:animEffect transition="in" filter="fade">
                                      <p:cBhvr>
                                        <p:cTn id="14" dur="50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0" fill="hold"/>
                                        <p:tgtEl>
                                          <p:spTgt spid="6"/>
                                        </p:tgtEl>
                                        <p:attrNameLst>
                                          <p:attrName>ppt_w</p:attrName>
                                        </p:attrNameLst>
                                      </p:cBhvr>
                                      <p:tavLst>
                                        <p:tav tm="0">
                                          <p:val>
                                            <p:fltVal val="0"/>
                                          </p:val>
                                        </p:tav>
                                        <p:tav tm="100000">
                                          <p:val>
                                            <p:strVal val="#ppt_w"/>
                                          </p:val>
                                        </p:tav>
                                      </p:tavLst>
                                    </p:anim>
                                    <p:anim calcmode="lin" valueType="num">
                                      <p:cBhvr>
                                        <p:cTn id="18" dur="5000" fill="hold"/>
                                        <p:tgtEl>
                                          <p:spTgt spid="6"/>
                                        </p:tgtEl>
                                        <p:attrNameLst>
                                          <p:attrName>ppt_h</p:attrName>
                                        </p:attrNameLst>
                                      </p:cBhvr>
                                      <p:tavLst>
                                        <p:tav tm="0">
                                          <p:val>
                                            <p:fltVal val="0"/>
                                          </p:val>
                                        </p:tav>
                                        <p:tav tm="100000">
                                          <p:val>
                                            <p:strVal val="#ppt_h"/>
                                          </p:val>
                                        </p:tav>
                                      </p:tavLst>
                                    </p:anim>
                                    <p:animEffect transition="in" filter="fade">
                                      <p:cBhvr>
                                        <p:cTn id="19" dur="50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0" fill="hold"/>
                                        <p:tgtEl>
                                          <p:spTgt spid="7"/>
                                        </p:tgtEl>
                                        <p:attrNameLst>
                                          <p:attrName>ppt_w</p:attrName>
                                        </p:attrNameLst>
                                      </p:cBhvr>
                                      <p:tavLst>
                                        <p:tav tm="0">
                                          <p:val>
                                            <p:fltVal val="0"/>
                                          </p:val>
                                        </p:tav>
                                        <p:tav tm="100000">
                                          <p:val>
                                            <p:strVal val="#ppt_w"/>
                                          </p:val>
                                        </p:tav>
                                      </p:tavLst>
                                    </p:anim>
                                    <p:anim calcmode="lin" valueType="num">
                                      <p:cBhvr>
                                        <p:cTn id="23" dur="5000" fill="hold"/>
                                        <p:tgtEl>
                                          <p:spTgt spid="7"/>
                                        </p:tgtEl>
                                        <p:attrNameLst>
                                          <p:attrName>ppt_h</p:attrName>
                                        </p:attrNameLst>
                                      </p:cBhvr>
                                      <p:tavLst>
                                        <p:tav tm="0">
                                          <p:val>
                                            <p:fltVal val="0"/>
                                          </p:val>
                                        </p:tav>
                                        <p:tav tm="100000">
                                          <p:val>
                                            <p:strVal val="#ppt_h"/>
                                          </p:val>
                                        </p:tav>
                                      </p:tavLst>
                                    </p:anim>
                                    <p:animEffect transition="in" filter="fade">
                                      <p:cBhvr>
                                        <p:cTn id="24"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tx1"/>
          </a:bgClr>
        </a:patt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2324100"/>
            <a:ext cx="2209800" cy="22098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Down Ribbon 2"/>
          <p:cNvSpPr/>
          <p:nvPr/>
        </p:nvSpPr>
        <p:spPr>
          <a:xfrm>
            <a:off x="0" y="83127"/>
            <a:ext cx="9144000" cy="838200"/>
          </a:xfrm>
          <a:prstGeom prst="ribbon">
            <a:avLst/>
          </a:prstGeom>
          <a:noFill/>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r>
              <a:rPr lang="bn-BD" sz="3200" dirty="0" smtClean="0">
                <a:solidFill>
                  <a:schemeClr val="bg1"/>
                </a:solidFill>
                <a:latin typeface="NikoshBAN" pitchFamily="2" charset="0"/>
                <a:cs typeface="NikoshBAN" pitchFamily="2" charset="0"/>
              </a:rPr>
              <a:t>লেখক পরিচিতি </a:t>
            </a:r>
            <a:endParaRPr lang="en-US" sz="3200" dirty="0">
              <a:solidFill>
                <a:schemeClr val="bg1"/>
              </a:solidFill>
              <a:latin typeface="NikoshBAN" pitchFamily="2" charset="0"/>
              <a:cs typeface="NikoshBAN" pitchFamily="2" charset="0"/>
            </a:endParaRPr>
          </a:p>
        </p:txBody>
      </p:sp>
      <p:sp>
        <p:nvSpPr>
          <p:cNvPr id="4" name="Right Arrow 3"/>
          <p:cNvSpPr/>
          <p:nvPr/>
        </p:nvSpPr>
        <p:spPr>
          <a:xfrm rot="16200000">
            <a:off x="4286250" y="1403639"/>
            <a:ext cx="571500" cy="1085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9082624">
            <a:off x="5276851" y="1834083"/>
            <a:ext cx="571500" cy="1085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21356999">
            <a:off x="5726076" y="2754939"/>
            <a:ext cx="571500" cy="1085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841098">
            <a:off x="5520034" y="3625579"/>
            <a:ext cx="571500" cy="1085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4376668">
            <a:off x="4829174" y="4176274"/>
            <a:ext cx="571500" cy="1085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7898749">
            <a:off x="3492564" y="4173348"/>
            <a:ext cx="571500" cy="1085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0460923">
            <a:off x="2824782" y="3183788"/>
            <a:ext cx="571500" cy="1085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2498687">
            <a:off x="3073377" y="2066925"/>
            <a:ext cx="571500" cy="1085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754036" y="921327"/>
            <a:ext cx="1785708" cy="72312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bn-BD" b="1" dirty="0" smtClean="0">
                <a:solidFill>
                  <a:schemeClr val="bg1"/>
                </a:solidFill>
                <a:effectLst>
                  <a:outerShdw blurRad="38100" dist="38100" dir="2700000" algn="tl">
                    <a:srgbClr val="000000">
                      <a:alpha val="43137"/>
                    </a:srgbClr>
                  </a:outerShdw>
                </a:effectLst>
                <a:latin typeface="NikoshBAN" pitchFamily="2" charset="0"/>
                <a:cs typeface="NikoshBAN" pitchFamily="2" charset="0"/>
              </a:rPr>
              <a:t>জন্ম</a:t>
            </a:r>
          </a:p>
          <a:p>
            <a:pPr algn="ctr"/>
            <a:r>
              <a:rPr lang="bn-BD" b="1" dirty="0" smtClean="0">
                <a:solidFill>
                  <a:schemeClr val="bg1"/>
                </a:solidFill>
                <a:effectLst>
                  <a:outerShdw blurRad="38100" dist="38100" dir="2700000" algn="tl">
                    <a:srgbClr val="000000">
                      <a:alpha val="43137"/>
                    </a:srgbClr>
                  </a:outerShdw>
                </a:effectLst>
                <a:latin typeface="NikoshBAN" pitchFamily="2" charset="0"/>
                <a:cs typeface="NikoshBAN" pitchFamily="2" charset="0"/>
              </a:rPr>
              <a:t>১৮৭৬</a:t>
            </a:r>
            <a:endParaRPr lang="en-US" b="1" dirty="0">
              <a:solidFill>
                <a:schemeClr val="bg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13" name="Oval 12"/>
          <p:cNvSpPr/>
          <p:nvPr/>
        </p:nvSpPr>
        <p:spPr>
          <a:xfrm rot="2476535">
            <a:off x="5508154" y="1161249"/>
            <a:ext cx="1415310" cy="121572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bn-BD" sz="1600" b="1" dirty="0" smtClean="0">
                <a:solidFill>
                  <a:schemeClr val="bg1">
                    <a:lumMod val="95000"/>
                    <a:lumOff val="5000"/>
                  </a:schemeClr>
                </a:solidFill>
                <a:effectLst>
                  <a:outerShdw blurRad="38100" dist="38100" dir="2700000" algn="tl">
                    <a:srgbClr val="000000">
                      <a:alpha val="43137"/>
                    </a:srgbClr>
                  </a:outerShdw>
                </a:effectLst>
                <a:latin typeface="NikoshBAN" pitchFamily="2" charset="0"/>
                <a:cs typeface="NikoshBAN" pitchFamily="2" charset="0"/>
              </a:rPr>
              <a:t>পশ্চিম বঙ্গের হুগলি জেলায় </a:t>
            </a:r>
            <a:endParaRPr lang="en-US" sz="1600" b="1" dirty="0">
              <a:solidFill>
                <a:schemeClr val="bg1">
                  <a:lumMod val="95000"/>
                  <a:lumOff val="5000"/>
                </a:schemeClr>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14" name="Oval 13"/>
          <p:cNvSpPr/>
          <p:nvPr/>
        </p:nvSpPr>
        <p:spPr>
          <a:xfrm rot="573154">
            <a:off x="6321468" y="2514862"/>
            <a:ext cx="2113759" cy="151339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bn-BD" sz="1600" b="1" dirty="0" smtClean="0">
                <a:effectLst>
                  <a:outerShdw blurRad="38100" dist="38100" dir="2700000" algn="tl">
                    <a:srgbClr val="000000">
                      <a:alpha val="43137"/>
                    </a:srgbClr>
                  </a:outerShdw>
                </a:effectLst>
                <a:latin typeface="NikoshBAN" pitchFamily="2" charset="0"/>
                <a:cs typeface="NikoshBAN" pitchFamily="2" charset="0"/>
              </a:rPr>
              <a:t>দারিদ্রের কারণে কলেজ শিক্ষা অসমাপ্ত</a:t>
            </a:r>
            <a:endParaRPr lang="en-US" sz="1600" b="1" dirty="0">
              <a:effectLst>
                <a:outerShdw blurRad="38100" dist="38100" dir="2700000" algn="tl">
                  <a:srgbClr val="000000">
                    <a:alpha val="43137"/>
                  </a:srgbClr>
                </a:outerShdw>
              </a:effectLst>
              <a:latin typeface="NikoshBAN" pitchFamily="2" charset="0"/>
              <a:cs typeface="NikoshBAN" pitchFamily="2" charset="0"/>
            </a:endParaRPr>
          </a:p>
        </p:txBody>
      </p:sp>
      <p:sp>
        <p:nvSpPr>
          <p:cNvPr id="15" name="Oval 14"/>
          <p:cNvSpPr/>
          <p:nvPr/>
        </p:nvSpPr>
        <p:spPr>
          <a:xfrm rot="1498328">
            <a:off x="6125087" y="4193919"/>
            <a:ext cx="1924101" cy="127467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bn-BD" sz="1600" b="1" dirty="0" smtClean="0">
                <a:solidFill>
                  <a:schemeClr val="bg1"/>
                </a:solidFill>
                <a:effectLst>
                  <a:outerShdw blurRad="38100" dist="38100" dir="2700000" algn="tl">
                    <a:srgbClr val="000000">
                      <a:alpha val="43137"/>
                    </a:srgbClr>
                  </a:outerShdw>
                </a:effectLst>
                <a:latin typeface="NikoshBAN" pitchFamily="2" charset="0"/>
                <a:cs typeface="NikoshBAN" pitchFamily="2" charset="0"/>
              </a:rPr>
              <a:t>সাহিত্য সাধনায় আত্ননিয়োগ ১৯০৩-১৯১৬ </a:t>
            </a:r>
            <a:endParaRPr lang="en-US" sz="1600" b="1" dirty="0">
              <a:solidFill>
                <a:schemeClr val="bg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16" name="Oval 15"/>
          <p:cNvSpPr/>
          <p:nvPr/>
        </p:nvSpPr>
        <p:spPr>
          <a:xfrm rot="20735893">
            <a:off x="4257472" y="5036705"/>
            <a:ext cx="2292795" cy="152378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bn-BD" b="1" dirty="0" smtClean="0">
                <a:solidFill>
                  <a:schemeClr val="bg1"/>
                </a:solidFill>
                <a:effectLst>
                  <a:outerShdw blurRad="38100" dist="38100" dir="2700000" algn="tl">
                    <a:srgbClr val="000000">
                      <a:alpha val="43137"/>
                    </a:srgbClr>
                  </a:outerShdw>
                </a:effectLst>
                <a:latin typeface="NikoshBAN" pitchFamily="2" charset="0"/>
                <a:cs typeface="NikoshBAN" pitchFamily="2" charset="0"/>
              </a:rPr>
              <a:t>ভারতীয় পত্রিকায় বড় দিদি প্রকাশিত হয় ১৯০৭ সালে  </a:t>
            </a:r>
            <a:endParaRPr lang="en-US" b="1" dirty="0">
              <a:solidFill>
                <a:schemeClr val="bg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17" name="Oval 16"/>
          <p:cNvSpPr/>
          <p:nvPr/>
        </p:nvSpPr>
        <p:spPr>
          <a:xfrm rot="1694684">
            <a:off x="1551071" y="4702299"/>
            <a:ext cx="2800736" cy="195173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bn-BD" b="1" dirty="0" smtClean="0">
                <a:effectLst>
                  <a:outerShdw blurRad="38100" dist="38100" dir="2700000" algn="tl">
                    <a:srgbClr val="000000">
                      <a:alpha val="43137"/>
                    </a:srgbClr>
                  </a:outerShdw>
                </a:effectLst>
                <a:latin typeface="NikoshBAN" pitchFamily="2" charset="0"/>
                <a:cs typeface="NikoshBAN" pitchFamily="2" charset="0"/>
              </a:rPr>
              <a:t>বিখ্যাত উপন্যাসঃ</a:t>
            </a:r>
          </a:p>
          <a:p>
            <a:pPr algn="ctr"/>
            <a:r>
              <a:rPr lang="bn-BD" b="1" dirty="0" smtClean="0">
                <a:effectLst>
                  <a:outerShdw blurRad="38100" dist="38100" dir="2700000" algn="tl">
                    <a:srgbClr val="000000">
                      <a:alpha val="43137"/>
                    </a:srgbClr>
                  </a:outerShdw>
                </a:effectLst>
                <a:latin typeface="NikoshBAN" pitchFamily="2" charset="0"/>
                <a:cs typeface="NikoshBAN" pitchFamily="2" charset="0"/>
              </a:rPr>
              <a:t>পল্লী সমাজ দেবদাস,শ্রীকান্ত</a:t>
            </a:r>
          </a:p>
          <a:p>
            <a:pPr algn="ctr"/>
            <a:r>
              <a:rPr lang="bn-BD" b="1" dirty="0" smtClean="0">
                <a:effectLst>
                  <a:outerShdw blurRad="38100" dist="38100" dir="2700000" algn="tl">
                    <a:srgbClr val="000000">
                      <a:alpha val="43137"/>
                    </a:srgbClr>
                  </a:outerShdw>
                </a:effectLst>
                <a:latin typeface="NikoshBAN" pitchFamily="2" charset="0"/>
                <a:cs typeface="NikoshBAN" pitchFamily="2" charset="0"/>
              </a:rPr>
              <a:t>গৃহদাহ,দেনা-পাওনা</a:t>
            </a:r>
          </a:p>
          <a:p>
            <a:pPr algn="ctr"/>
            <a:r>
              <a:rPr lang="bn-BD" b="1" dirty="0" smtClean="0">
                <a:effectLst>
                  <a:outerShdw blurRad="38100" dist="38100" dir="2700000" algn="tl">
                    <a:srgbClr val="000000">
                      <a:alpha val="43137"/>
                    </a:srgbClr>
                  </a:outerShdw>
                </a:effectLst>
                <a:latin typeface="NikoshBAN" pitchFamily="2" charset="0"/>
                <a:cs typeface="NikoshBAN" pitchFamily="2" charset="0"/>
              </a:rPr>
              <a:t>পথের  দাবী,শেষ প্রশ্ন। </a:t>
            </a:r>
            <a:endParaRPr lang="en-US" b="1" dirty="0">
              <a:effectLst>
                <a:outerShdw blurRad="38100" dist="38100" dir="2700000" algn="tl">
                  <a:srgbClr val="000000">
                    <a:alpha val="43137"/>
                  </a:srgbClr>
                </a:outerShdw>
              </a:effectLst>
              <a:latin typeface="NikoshBAN" pitchFamily="2" charset="0"/>
              <a:cs typeface="NikoshBAN" pitchFamily="2" charset="0"/>
            </a:endParaRPr>
          </a:p>
        </p:txBody>
      </p:sp>
      <p:sp>
        <p:nvSpPr>
          <p:cNvPr id="18" name="Oval 17"/>
          <p:cNvSpPr/>
          <p:nvPr/>
        </p:nvSpPr>
        <p:spPr>
          <a:xfrm>
            <a:off x="91701" y="2736113"/>
            <a:ext cx="2637919" cy="19812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bn-BD" dirty="0" smtClean="0">
                <a:solidFill>
                  <a:schemeClr val="bg1"/>
                </a:solidFill>
                <a:latin typeface="NikoshBAN" pitchFamily="2" charset="0"/>
                <a:cs typeface="NikoshBAN" pitchFamily="2" charset="0"/>
              </a:rPr>
              <a:t>সাহিত্য প্রতিভার স্বীকৃতি –কলকাতা বিশ্ববিদ্যালয় থেকে জগত্তারিনী স্বর্ণ পদক </a:t>
            </a:r>
            <a:endParaRPr lang="en-US" dirty="0">
              <a:solidFill>
                <a:schemeClr val="bg1"/>
              </a:solidFill>
              <a:latin typeface="NikoshBAN" pitchFamily="2" charset="0"/>
              <a:cs typeface="NikoshBAN" pitchFamily="2" charset="0"/>
            </a:endParaRPr>
          </a:p>
        </p:txBody>
      </p:sp>
      <p:sp>
        <p:nvSpPr>
          <p:cNvPr id="19" name="Oval 18"/>
          <p:cNvSpPr/>
          <p:nvPr/>
        </p:nvSpPr>
        <p:spPr>
          <a:xfrm rot="18588708">
            <a:off x="1199920" y="590574"/>
            <a:ext cx="1430570" cy="2107751"/>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bn-BD" dirty="0" smtClean="0">
                <a:solidFill>
                  <a:schemeClr val="bg1"/>
                </a:solidFill>
                <a:latin typeface="NikoshBAN" pitchFamily="2" charset="0"/>
                <a:cs typeface="NikoshBAN" pitchFamily="2" charset="0"/>
              </a:rPr>
              <a:t>জীবনাবসান </a:t>
            </a:r>
          </a:p>
          <a:p>
            <a:pPr algn="ctr"/>
            <a:r>
              <a:rPr lang="bn-BD" dirty="0" smtClean="0">
                <a:solidFill>
                  <a:schemeClr val="bg1"/>
                </a:solidFill>
                <a:latin typeface="NikoshBAN" pitchFamily="2" charset="0"/>
                <a:cs typeface="NikoshBAN" pitchFamily="2" charset="0"/>
              </a:rPr>
              <a:t>১৯৩৮ খ্রিষ্টাব্দে কলকাতায়</a:t>
            </a:r>
            <a:endParaRPr lang="en-US" dirty="0">
              <a:solidFill>
                <a:schemeClr val="bg1"/>
              </a:solidFill>
              <a:latin typeface="NikoshBAN" pitchFamily="2" charset="0"/>
              <a:cs typeface="NikoshBAN" pitchFamily="2" charset="0"/>
            </a:endParaRPr>
          </a:p>
        </p:txBody>
      </p:sp>
      <p:sp>
        <p:nvSpPr>
          <p:cNvPr id="20" name="Frame 19"/>
          <p:cNvSpPr/>
          <p:nvPr/>
        </p:nvSpPr>
        <p:spPr>
          <a:xfrm>
            <a:off x="0" y="-39704"/>
            <a:ext cx="9144000" cy="6897703"/>
          </a:xfrm>
          <a:prstGeom prst="frame">
            <a:avLst>
              <a:gd name="adj1" fmla="val 2550"/>
            </a:avLst>
          </a:prstGeom>
          <a:gradFill>
            <a:gsLst>
              <a:gs pos="0">
                <a:schemeClr val="bg1"/>
              </a:gs>
              <a:gs pos="50000">
                <a:schemeClr val="accent1">
                  <a:lumMod val="75000"/>
                </a:schemeClr>
              </a:gs>
              <a:gs pos="100000">
                <a:srgbClr val="7030A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Tree>
    <p:extLst>
      <p:ext uri="{BB962C8B-B14F-4D97-AF65-F5344CB8AC3E}">
        <p14:creationId xmlns:p14="http://schemas.microsoft.com/office/powerpoint/2010/main" val="35555068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10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1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1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heel(1)">
                                      <p:cBhvr>
                                        <p:cTn id="37" dur="1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ircle(in)">
                                      <p:cBhvr>
                                        <p:cTn id="42" dur="10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10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fltVal val="0"/>
                                          </p:val>
                                        </p:tav>
                                        <p:tav tm="100000">
                                          <p:val>
                                            <p:strVal val="#ppt_w"/>
                                          </p:val>
                                        </p:tav>
                                      </p:tavLst>
                                    </p:anim>
                                    <p:anim calcmode="lin" valueType="num">
                                      <p:cBhvr>
                                        <p:cTn id="48" dur="1000" fill="hold"/>
                                        <p:tgtEl>
                                          <p:spTgt spid="15"/>
                                        </p:tgtEl>
                                        <p:attrNameLst>
                                          <p:attrName>ppt_h</p:attrName>
                                        </p:attrNameLst>
                                      </p:cBhvr>
                                      <p:tavLst>
                                        <p:tav tm="0">
                                          <p:val>
                                            <p:fltVal val="0"/>
                                          </p:val>
                                        </p:tav>
                                        <p:tav tm="100000">
                                          <p:val>
                                            <p:strVal val="#ppt_h"/>
                                          </p:val>
                                        </p:tav>
                                      </p:tavLst>
                                    </p:anim>
                                    <p:animEffect transition="in" filter="fade">
                                      <p:cBhvr>
                                        <p:cTn id="49" dur="10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1000" fill="hold"/>
                                        <p:tgtEl>
                                          <p:spTgt spid="8"/>
                                        </p:tgtEl>
                                        <p:attrNameLst>
                                          <p:attrName>ppt_x</p:attrName>
                                        </p:attrNameLst>
                                      </p:cBhvr>
                                      <p:tavLst>
                                        <p:tav tm="0">
                                          <p:val>
                                            <p:strVal val="#ppt_x"/>
                                          </p:val>
                                        </p:tav>
                                        <p:tav tm="100000">
                                          <p:val>
                                            <p:strVal val="#ppt_x"/>
                                          </p:val>
                                        </p:tav>
                                      </p:tavLst>
                                    </p:anim>
                                    <p:anim calcmode="lin" valueType="num">
                                      <p:cBhvr additive="base">
                                        <p:cTn id="55"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heel(1)">
                                      <p:cBhvr>
                                        <p:cTn id="60" dur="10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ipe(down)">
                                      <p:cBhvr>
                                        <p:cTn id="65" dur="500"/>
                                        <p:tgtEl>
                                          <p:spTgt spid="9"/>
                                        </p:tgtEl>
                                      </p:cBhvr>
                                    </p:animEffect>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heel(1)">
                                      <p:cBhvr>
                                        <p:cTn id="70" dur="10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100"/>
                                  </p:stCondLst>
                                  <p:childTnLst>
                                    <p:set>
                                      <p:cBhvr>
                                        <p:cTn id="74" dur="1" fill="hold">
                                          <p:stCondLst>
                                            <p:cond delay="0"/>
                                          </p:stCondLst>
                                        </p:cTn>
                                        <p:tgtEl>
                                          <p:spTgt spid="10"/>
                                        </p:tgtEl>
                                        <p:attrNameLst>
                                          <p:attrName>style.visibility</p:attrName>
                                        </p:attrNameLst>
                                      </p:cBhvr>
                                      <p:to>
                                        <p:strVal val="visible"/>
                                      </p:to>
                                    </p:set>
                                    <p:animEffect transition="in" filter="circle(in)">
                                      <p:cBhvr>
                                        <p:cTn id="75" dur="1000"/>
                                        <p:tgtEl>
                                          <p:spTgt spid="10"/>
                                        </p:tgtEl>
                                      </p:cBhvr>
                                    </p:animEffect>
                                  </p:childTnLst>
                                </p:cTn>
                              </p:par>
                            </p:childTnLst>
                          </p:cTn>
                        </p:par>
                      </p:childTnLst>
                    </p:cTn>
                  </p:par>
                  <p:par>
                    <p:cTn id="76" fill="hold">
                      <p:stCondLst>
                        <p:cond delay="indefinite"/>
                      </p:stCondLst>
                      <p:childTnLst>
                        <p:par>
                          <p:cTn id="77" fill="hold">
                            <p:stCondLst>
                              <p:cond delay="0"/>
                            </p:stCondLst>
                            <p:childTnLst>
                              <p:par>
                                <p:cTn id="78" presetID="31" presetClass="entr" presetSubtype="0"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anim calcmode="lin" valueType="num">
                                      <p:cBhvr>
                                        <p:cTn id="80" dur="1000" fill="hold"/>
                                        <p:tgtEl>
                                          <p:spTgt spid="18"/>
                                        </p:tgtEl>
                                        <p:attrNameLst>
                                          <p:attrName>ppt_w</p:attrName>
                                        </p:attrNameLst>
                                      </p:cBhvr>
                                      <p:tavLst>
                                        <p:tav tm="0">
                                          <p:val>
                                            <p:fltVal val="0"/>
                                          </p:val>
                                        </p:tav>
                                        <p:tav tm="100000">
                                          <p:val>
                                            <p:strVal val="#ppt_w"/>
                                          </p:val>
                                        </p:tav>
                                      </p:tavLst>
                                    </p:anim>
                                    <p:anim calcmode="lin" valueType="num">
                                      <p:cBhvr>
                                        <p:cTn id="81" dur="1000" fill="hold"/>
                                        <p:tgtEl>
                                          <p:spTgt spid="18"/>
                                        </p:tgtEl>
                                        <p:attrNameLst>
                                          <p:attrName>ppt_h</p:attrName>
                                        </p:attrNameLst>
                                      </p:cBhvr>
                                      <p:tavLst>
                                        <p:tav tm="0">
                                          <p:val>
                                            <p:fltVal val="0"/>
                                          </p:val>
                                        </p:tav>
                                        <p:tav tm="100000">
                                          <p:val>
                                            <p:strVal val="#ppt_h"/>
                                          </p:val>
                                        </p:tav>
                                      </p:tavLst>
                                    </p:anim>
                                    <p:anim calcmode="lin" valueType="num">
                                      <p:cBhvr>
                                        <p:cTn id="82" dur="1000" fill="hold"/>
                                        <p:tgtEl>
                                          <p:spTgt spid="18"/>
                                        </p:tgtEl>
                                        <p:attrNameLst>
                                          <p:attrName>style.rotation</p:attrName>
                                        </p:attrNameLst>
                                      </p:cBhvr>
                                      <p:tavLst>
                                        <p:tav tm="0">
                                          <p:val>
                                            <p:fltVal val="90"/>
                                          </p:val>
                                        </p:tav>
                                        <p:tav tm="100000">
                                          <p:val>
                                            <p:fltVal val="0"/>
                                          </p:val>
                                        </p:tav>
                                      </p:tavLst>
                                    </p:anim>
                                    <p:animEffect transition="in" filter="fade">
                                      <p:cBhvr>
                                        <p:cTn id="83" dur="10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100"/>
                                  </p:stCondLst>
                                  <p:childTnLst>
                                    <p:set>
                                      <p:cBhvr>
                                        <p:cTn id="87" dur="1" fill="hold">
                                          <p:stCondLst>
                                            <p:cond delay="0"/>
                                          </p:stCondLst>
                                        </p:cTn>
                                        <p:tgtEl>
                                          <p:spTgt spid="11"/>
                                        </p:tgtEl>
                                        <p:attrNameLst>
                                          <p:attrName>style.visibility</p:attrName>
                                        </p:attrNameLst>
                                      </p:cBhvr>
                                      <p:to>
                                        <p:strVal val="visible"/>
                                      </p:to>
                                    </p:set>
                                    <p:anim calcmode="lin" valueType="num">
                                      <p:cBhvr additive="base">
                                        <p:cTn id="88" dur="1000" fill="hold"/>
                                        <p:tgtEl>
                                          <p:spTgt spid="11"/>
                                        </p:tgtEl>
                                        <p:attrNameLst>
                                          <p:attrName>ppt_x</p:attrName>
                                        </p:attrNameLst>
                                      </p:cBhvr>
                                      <p:tavLst>
                                        <p:tav tm="0">
                                          <p:val>
                                            <p:strVal val="#ppt_x"/>
                                          </p:val>
                                        </p:tav>
                                        <p:tav tm="100000">
                                          <p:val>
                                            <p:strVal val="#ppt_x"/>
                                          </p:val>
                                        </p:tav>
                                      </p:tavLst>
                                    </p:anim>
                                    <p:anim calcmode="lin" valueType="num">
                                      <p:cBhvr additive="base">
                                        <p:cTn id="89"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19"/>
                                        </p:tgtEl>
                                        <p:attrNameLst>
                                          <p:attrName>style.visibility</p:attrName>
                                        </p:attrNameLst>
                                      </p:cBhvr>
                                      <p:to>
                                        <p:strVal val="visible"/>
                                      </p:to>
                                    </p:set>
                                    <p:anim calcmode="lin" valueType="num">
                                      <p:cBhvr additive="base">
                                        <p:cTn id="94" dur="1000" fill="hold"/>
                                        <p:tgtEl>
                                          <p:spTgt spid="19"/>
                                        </p:tgtEl>
                                        <p:attrNameLst>
                                          <p:attrName>ppt_x</p:attrName>
                                        </p:attrNameLst>
                                      </p:cBhvr>
                                      <p:tavLst>
                                        <p:tav tm="0">
                                          <p:val>
                                            <p:strVal val="#ppt_x"/>
                                          </p:val>
                                        </p:tav>
                                        <p:tav tm="100000">
                                          <p:val>
                                            <p:strVal val="#ppt_x"/>
                                          </p:val>
                                        </p:tav>
                                      </p:tavLst>
                                    </p:anim>
                                    <p:anim calcmode="lin" valueType="num">
                                      <p:cBhvr additive="base">
                                        <p:cTn id="95"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tx1"/>
          </a:bgClr>
        </a:pattFill>
        <a:effectLst/>
      </p:bgPr>
    </p:bg>
    <p:spTree>
      <p:nvGrpSpPr>
        <p:cNvPr id="1" name=""/>
        <p:cNvGrpSpPr/>
        <p:nvPr/>
      </p:nvGrpSpPr>
      <p:grpSpPr>
        <a:xfrm>
          <a:off x="0" y="0"/>
          <a:ext cx="0" cy="0"/>
          <a:chOff x="0" y="0"/>
          <a:chExt cx="0" cy="0"/>
        </a:xfrm>
      </p:grpSpPr>
      <p:sp>
        <p:nvSpPr>
          <p:cNvPr id="2" name="Rounded Rectangle 1"/>
          <p:cNvSpPr/>
          <p:nvPr/>
        </p:nvSpPr>
        <p:spPr>
          <a:xfrm>
            <a:off x="2720351" y="381000"/>
            <a:ext cx="4444724" cy="838200"/>
          </a:xfrm>
          <a:prstGeom prst="roundRect">
            <a:avLst>
              <a:gd name="adj" fmla="val 28833"/>
            </a:avLst>
          </a:prstGeom>
        </p:spPr>
        <p:style>
          <a:lnRef idx="2">
            <a:schemeClr val="dk1"/>
          </a:lnRef>
          <a:fillRef idx="1">
            <a:schemeClr val="lt1"/>
          </a:fillRef>
          <a:effectRef idx="0">
            <a:schemeClr val="dk1"/>
          </a:effectRef>
          <a:fontRef idx="minor">
            <a:schemeClr val="dk1"/>
          </a:fontRef>
        </p:style>
        <p:txBody>
          <a:bodyPr rtlCol="0" anchor="ctr"/>
          <a:lstStyle/>
          <a:p>
            <a:r>
              <a:rPr lang="bn-BD" sz="3200" dirty="0" smtClean="0">
                <a:solidFill>
                  <a:srgbClr val="00B0F0"/>
                </a:solidFill>
                <a:latin typeface="NikoshBAN" pitchFamily="2" charset="0"/>
                <a:cs typeface="NikoshBAN" pitchFamily="2" charset="0"/>
              </a:rPr>
              <a:t> নতুন শব্দের অর্থ জেনে নেই</a:t>
            </a:r>
            <a:endParaRPr lang="en-US" sz="3200" dirty="0">
              <a:solidFill>
                <a:srgbClr val="00B0F0"/>
              </a:solidFill>
              <a:latin typeface="NikoshBAN" pitchFamily="2" charset="0"/>
              <a:cs typeface="NikoshBAN" pitchFamily="2" charset="0"/>
            </a:endParaRPr>
          </a:p>
        </p:txBody>
      </p:sp>
      <p:sp>
        <p:nvSpPr>
          <p:cNvPr id="3" name="Oval 2"/>
          <p:cNvSpPr/>
          <p:nvPr/>
        </p:nvSpPr>
        <p:spPr>
          <a:xfrm>
            <a:off x="297873" y="1634836"/>
            <a:ext cx="2438400" cy="762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bn-BD" sz="2800" dirty="0" smtClean="0">
                <a:latin typeface="NikoshBAN" pitchFamily="2" charset="0"/>
                <a:cs typeface="NikoshBAN" pitchFamily="2" charset="0"/>
              </a:rPr>
              <a:t>দোর</a:t>
            </a:r>
            <a:endParaRPr lang="en-US" sz="2800" dirty="0">
              <a:latin typeface="NikoshBAN" pitchFamily="2" charset="0"/>
              <a:cs typeface="NikoshBAN" pitchFamily="2" charset="0"/>
            </a:endParaRPr>
          </a:p>
        </p:txBody>
      </p:sp>
      <p:sp>
        <p:nvSpPr>
          <p:cNvPr id="4" name="Oval 3"/>
          <p:cNvSpPr/>
          <p:nvPr/>
        </p:nvSpPr>
        <p:spPr>
          <a:xfrm>
            <a:off x="6400800" y="1634836"/>
            <a:ext cx="2438400" cy="907473"/>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bn-BD" sz="2800" dirty="0" smtClean="0">
                <a:latin typeface="NikoshBAN" pitchFamily="2" charset="0"/>
                <a:cs typeface="NikoshBAN" pitchFamily="2" charset="0"/>
              </a:rPr>
              <a:t>দুয়ার বা দরজা </a:t>
            </a:r>
            <a:endParaRPr lang="en-US" sz="2800" dirty="0">
              <a:latin typeface="NikoshBAN" pitchFamily="2" charset="0"/>
              <a:cs typeface="NikoshBAN" pitchFamily="2" charset="0"/>
            </a:endParaRPr>
          </a:p>
        </p:txBody>
      </p:sp>
      <p:sp>
        <p:nvSpPr>
          <p:cNvPr id="5" name="Oval 4"/>
          <p:cNvSpPr/>
          <p:nvPr/>
        </p:nvSpPr>
        <p:spPr>
          <a:xfrm>
            <a:off x="344193" y="2845299"/>
            <a:ext cx="2438400" cy="762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bn-BD" sz="2800" dirty="0" smtClean="0">
                <a:latin typeface="NikoshBAN" pitchFamily="2" charset="0"/>
                <a:cs typeface="NikoshBAN" pitchFamily="2" charset="0"/>
              </a:rPr>
              <a:t>কুঞ্জ</a:t>
            </a:r>
            <a:endParaRPr lang="en-US" sz="2800" dirty="0">
              <a:latin typeface="NikoshBAN" pitchFamily="2" charset="0"/>
              <a:cs typeface="NikoshBAN" pitchFamily="2" charset="0"/>
            </a:endParaRPr>
          </a:p>
        </p:txBody>
      </p:sp>
      <p:sp>
        <p:nvSpPr>
          <p:cNvPr id="6" name="Oval 5"/>
          <p:cNvSpPr/>
          <p:nvPr/>
        </p:nvSpPr>
        <p:spPr>
          <a:xfrm>
            <a:off x="327340" y="4152074"/>
            <a:ext cx="2438400" cy="1046018"/>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bn-BD" sz="2800" dirty="0" smtClean="0">
                <a:latin typeface="NikoshBAN" pitchFamily="2" charset="0"/>
                <a:cs typeface="NikoshBAN" pitchFamily="2" charset="0"/>
              </a:rPr>
              <a:t>ভজন</a:t>
            </a:r>
            <a:endParaRPr lang="en-US" sz="2800" dirty="0">
              <a:latin typeface="NikoshBAN" pitchFamily="2" charset="0"/>
              <a:cs typeface="NikoshBAN" pitchFamily="2" charset="0"/>
            </a:endParaRPr>
          </a:p>
        </p:txBody>
      </p:sp>
      <p:sp>
        <p:nvSpPr>
          <p:cNvPr id="7" name="Oval 6"/>
          <p:cNvSpPr/>
          <p:nvPr/>
        </p:nvSpPr>
        <p:spPr>
          <a:xfrm>
            <a:off x="6456218" y="4271531"/>
            <a:ext cx="2438400" cy="1172438"/>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bn-BD" sz="2000" dirty="0" smtClean="0">
                <a:latin typeface="NikoshBAN" pitchFamily="2" charset="0"/>
                <a:cs typeface="NikoshBAN" pitchFamily="2" charset="0"/>
              </a:rPr>
              <a:t>ঈশ্বর বা দেব দেবীর  স্তুতি বা মহিমা কীর্তন</a:t>
            </a:r>
            <a:endParaRPr lang="en-US" sz="2000" dirty="0">
              <a:latin typeface="NikoshBAN" pitchFamily="2" charset="0"/>
              <a:cs typeface="NikoshBAN" pitchFamily="2" charset="0"/>
            </a:endParaRPr>
          </a:p>
        </p:txBody>
      </p:sp>
      <p:sp>
        <p:nvSpPr>
          <p:cNvPr id="8" name="Oval 7"/>
          <p:cNvSpPr/>
          <p:nvPr/>
        </p:nvSpPr>
        <p:spPr>
          <a:xfrm>
            <a:off x="6424476" y="2845299"/>
            <a:ext cx="2438400" cy="123998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bn-BD" sz="2000" dirty="0" smtClean="0">
                <a:latin typeface="NikoshBAN" pitchFamily="2" charset="0"/>
                <a:cs typeface="NikoshBAN" pitchFamily="2" charset="0"/>
              </a:rPr>
              <a:t>লতা পাতায় আচ্ছাদিত বৃত্তকার স্থান,</a:t>
            </a:r>
          </a:p>
          <a:p>
            <a:pPr algn="ctr"/>
            <a:r>
              <a:rPr lang="bn-BD" sz="2000" dirty="0" smtClean="0">
                <a:latin typeface="NikoshBAN" pitchFamily="2" charset="0"/>
                <a:cs typeface="NikoshBAN" pitchFamily="2" charset="0"/>
              </a:rPr>
              <a:t>উপবন</a:t>
            </a:r>
            <a:endParaRPr lang="en-US" sz="2000" dirty="0">
              <a:latin typeface="NikoshBAN" pitchFamily="2" charset="0"/>
              <a:cs typeface="NikoshBAN" pitchFamily="2"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7203" y="1756063"/>
            <a:ext cx="2309594" cy="7862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7203" y="2793807"/>
            <a:ext cx="2309594" cy="8649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203" y="4063981"/>
            <a:ext cx="2406767" cy="10702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Oval 11"/>
          <p:cNvSpPr/>
          <p:nvPr/>
        </p:nvSpPr>
        <p:spPr>
          <a:xfrm>
            <a:off x="381931" y="5443969"/>
            <a:ext cx="2438400" cy="104601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bn-BD" sz="2800" dirty="0" smtClean="0">
                <a:latin typeface="NikoshBAN" pitchFamily="2" charset="0"/>
                <a:cs typeface="NikoshBAN" pitchFamily="2" charset="0"/>
              </a:rPr>
              <a:t>বেরিবেরি</a:t>
            </a:r>
            <a:endParaRPr lang="en-US" sz="2800" dirty="0">
              <a:latin typeface="NikoshBAN" pitchFamily="2" charset="0"/>
              <a:cs typeface="NikoshBAN" pitchFamily="2" charset="0"/>
            </a:endParaRPr>
          </a:p>
        </p:txBody>
      </p:sp>
      <p:sp>
        <p:nvSpPr>
          <p:cNvPr id="13" name="Oval 12"/>
          <p:cNvSpPr/>
          <p:nvPr/>
        </p:nvSpPr>
        <p:spPr>
          <a:xfrm>
            <a:off x="6367818" y="5535755"/>
            <a:ext cx="2438400" cy="104601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bn-BD" sz="2400" dirty="0" smtClean="0">
                <a:latin typeface="NikoshBAN" pitchFamily="2" charset="0"/>
                <a:cs typeface="NikoshBAN" pitchFamily="2" charset="0"/>
              </a:rPr>
              <a:t>শোধ জাতীয় রোগ </a:t>
            </a:r>
            <a:endParaRPr lang="en-US" sz="2400" dirty="0">
              <a:latin typeface="NikoshBAN" pitchFamily="2" charset="0"/>
              <a:cs typeface="NikoshBAN" pitchFamily="2"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2880" y="5291553"/>
            <a:ext cx="2502011" cy="12105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5" name="Frame 14"/>
          <p:cNvSpPr/>
          <p:nvPr/>
        </p:nvSpPr>
        <p:spPr>
          <a:xfrm>
            <a:off x="0" y="0"/>
            <a:ext cx="9144000" cy="6858000"/>
          </a:xfrm>
          <a:prstGeom prst="frame">
            <a:avLst>
              <a:gd name="adj1" fmla="val 2550"/>
            </a:avLst>
          </a:prstGeom>
          <a:gradFill>
            <a:gsLst>
              <a:gs pos="0">
                <a:schemeClr val="bg1"/>
              </a:gs>
              <a:gs pos="50000">
                <a:schemeClr val="accent1">
                  <a:lumMod val="75000"/>
                </a:schemeClr>
              </a:gs>
              <a:gs pos="100000">
                <a:srgbClr val="7030A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Tree>
    <p:extLst>
      <p:ext uri="{BB962C8B-B14F-4D97-AF65-F5344CB8AC3E}">
        <p14:creationId xmlns:p14="http://schemas.microsoft.com/office/powerpoint/2010/main" val="8806072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ircle(in)">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heel(1)">
                                      <p:cBhvr>
                                        <p:cTn id="47" dur="20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circle(in)">
                                      <p:cBhvr>
                                        <p:cTn id="52" dur="20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heel(1)">
                                      <p:cBhvr>
                                        <p:cTn id="57" dur="20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circle(in)">
                                      <p:cBhvr>
                                        <p:cTn id="6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tx1"/>
          </a:bgClr>
        </a:pattFill>
        <a:effectLst/>
      </p:bgPr>
    </p:bg>
    <p:spTree>
      <p:nvGrpSpPr>
        <p:cNvPr id="1" name=""/>
        <p:cNvGrpSpPr/>
        <p:nvPr/>
      </p:nvGrpSpPr>
      <p:grpSpPr>
        <a:xfrm>
          <a:off x="0" y="0"/>
          <a:ext cx="0" cy="0"/>
          <a:chOff x="0" y="0"/>
          <a:chExt cx="0" cy="0"/>
        </a:xfrm>
      </p:grpSpPr>
      <p:sp>
        <p:nvSpPr>
          <p:cNvPr id="2" name="Explosion 1 1"/>
          <p:cNvSpPr/>
          <p:nvPr/>
        </p:nvSpPr>
        <p:spPr>
          <a:xfrm>
            <a:off x="838200" y="409137"/>
            <a:ext cx="5867400" cy="728472"/>
          </a:xfrm>
          <a:prstGeom prst="irregularSeal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200" dirty="0" smtClean="0">
                <a:solidFill>
                  <a:schemeClr val="bg1"/>
                </a:solidFill>
                <a:latin typeface="NikoshBAN" pitchFamily="2" charset="0"/>
                <a:cs typeface="NikoshBAN" pitchFamily="2" charset="0"/>
              </a:rPr>
              <a:t>একক কাজ</a:t>
            </a:r>
            <a:endParaRPr lang="en-US" sz="3200" dirty="0">
              <a:solidFill>
                <a:schemeClr val="bg1"/>
              </a:solidFill>
              <a:latin typeface="NikoshBAN" pitchFamily="2" charset="0"/>
              <a:cs typeface="NikoshBAN" pitchFamily="2" charset="0"/>
            </a:endParaRPr>
          </a:p>
        </p:txBody>
      </p:sp>
      <p:sp>
        <p:nvSpPr>
          <p:cNvPr id="4" name="Round Single Corner Rectangle 3"/>
          <p:cNvSpPr/>
          <p:nvPr/>
        </p:nvSpPr>
        <p:spPr>
          <a:xfrm>
            <a:off x="838200" y="1490472"/>
            <a:ext cx="5181600" cy="643128"/>
          </a:xfrm>
          <a:prstGeom prst="round1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bn-BD" sz="2400" dirty="0" smtClean="0">
                <a:solidFill>
                  <a:srgbClr val="7030A0"/>
                </a:solidFill>
                <a:latin typeface="NikoshBAN" pitchFamily="2" charset="0"/>
                <a:cs typeface="NikoshBAN" pitchFamily="2" charset="0"/>
              </a:rPr>
              <a:t>শরৎচন্দ্র চট্টোপাধ্যায়  কত সালে জন্ম গ্রহন করেন ?</a:t>
            </a:r>
            <a:endParaRPr lang="en-US" sz="2400" dirty="0">
              <a:solidFill>
                <a:srgbClr val="7030A0"/>
              </a:solidFill>
              <a:latin typeface="NikoshBAN" pitchFamily="2" charset="0"/>
              <a:cs typeface="NikoshBAN" pitchFamily="2" charset="0"/>
            </a:endParaRPr>
          </a:p>
        </p:txBody>
      </p:sp>
      <p:sp>
        <p:nvSpPr>
          <p:cNvPr id="6" name="Round Same Side Corner Rectangle 5"/>
          <p:cNvSpPr/>
          <p:nvPr/>
        </p:nvSpPr>
        <p:spPr>
          <a:xfrm>
            <a:off x="838200" y="3274052"/>
            <a:ext cx="4191000" cy="685800"/>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bn-BD" sz="2800" dirty="0" smtClean="0">
                <a:solidFill>
                  <a:srgbClr val="00B050"/>
                </a:solidFill>
                <a:latin typeface="NikoshBAN" pitchFamily="2" charset="0"/>
                <a:cs typeface="NikoshBAN" pitchFamily="2" charset="0"/>
              </a:rPr>
              <a:t>দোর শব্দের অর্থ কী?</a:t>
            </a:r>
            <a:endParaRPr lang="en-US" sz="2800" dirty="0">
              <a:solidFill>
                <a:srgbClr val="00B050"/>
              </a:solidFill>
              <a:latin typeface="NikoshBAN" pitchFamily="2" charset="0"/>
              <a:cs typeface="NikoshBAN" pitchFamily="2" charset="0"/>
            </a:endParaRPr>
          </a:p>
        </p:txBody>
      </p:sp>
      <p:sp>
        <p:nvSpPr>
          <p:cNvPr id="7" name="Oval 6"/>
          <p:cNvSpPr/>
          <p:nvPr/>
        </p:nvSpPr>
        <p:spPr>
          <a:xfrm>
            <a:off x="6172200" y="1490472"/>
            <a:ext cx="2514600" cy="79552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bn-BD" sz="2800" dirty="0" smtClean="0">
                <a:solidFill>
                  <a:schemeClr val="bg1"/>
                </a:solidFill>
                <a:latin typeface="NikoshBAN" pitchFamily="2" charset="0"/>
                <a:cs typeface="NikoshBAN" pitchFamily="2" charset="0"/>
              </a:rPr>
              <a:t>১৮৭৬ সালে </a:t>
            </a:r>
            <a:endParaRPr lang="en-US" sz="2800" dirty="0">
              <a:solidFill>
                <a:schemeClr val="bg1"/>
              </a:solidFill>
              <a:latin typeface="NikoshBAN" pitchFamily="2" charset="0"/>
              <a:cs typeface="NikoshBAN" pitchFamily="2" charset="0"/>
            </a:endParaRPr>
          </a:p>
        </p:txBody>
      </p:sp>
      <p:sp>
        <p:nvSpPr>
          <p:cNvPr id="8" name="Oval 7"/>
          <p:cNvSpPr/>
          <p:nvPr/>
        </p:nvSpPr>
        <p:spPr>
          <a:xfrm>
            <a:off x="6324600" y="3297936"/>
            <a:ext cx="2514600" cy="79552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bn-BD" sz="2800" dirty="0" smtClean="0">
                <a:solidFill>
                  <a:schemeClr val="bg1"/>
                </a:solidFill>
                <a:latin typeface="NikoshBAN" pitchFamily="2" charset="0"/>
                <a:cs typeface="NikoshBAN" pitchFamily="2" charset="0"/>
              </a:rPr>
              <a:t>দুয়ার বা দরজা</a:t>
            </a:r>
            <a:endParaRPr lang="en-US" sz="2800" dirty="0">
              <a:solidFill>
                <a:schemeClr val="bg1"/>
              </a:solidFill>
              <a:latin typeface="NikoshBAN" pitchFamily="2" charset="0"/>
              <a:cs typeface="NikoshBAN" pitchFamily="2" charset="0"/>
            </a:endParaRPr>
          </a:p>
        </p:txBody>
      </p:sp>
      <p:sp>
        <p:nvSpPr>
          <p:cNvPr id="9" name="Frame 8"/>
          <p:cNvSpPr/>
          <p:nvPr/>
        </p:nvSpPr>
        <p:spPr>
          <a:xfrm>
            <a:off x="0" y="0"/>
            <a:ext cx="9144000" cy="6858000"/>
          </a:xfrm>
          <a:prstGeom prst="frame">
            <a:avLst>
              <a:gd name="adj1" fmla="val 2550"/>
            </a:avLst>
          </a:prstGeom>
          <a:gradFill>
            <a:gsLst>
              <a:gs pos="0">
                <a:schemeClr val="bg1"/>
              </a:gs>
              <a:gs pos="50000">
                <a:schemeClr val="accent1">
                  <a:lumMod val="75000"/>
                </a:schemeClr>
              </a:gs>
              <a:gs pos="100000">
                <a:srgbClr val="7030A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Tree>
    <p:extLst>
      <p:ext uri="{BB962C8B-B14F-4D97-AF65-F5344CB8AC3E}">
        <p14:creationId xmlns:p14="http://schemas.microsoft.com/office/powerpoint/2010/main" val="10880559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3000" fill="hold"/>
                                        <p:tgtEl>
                                          <p:spTgt spid="7"/>
                                        </p:tgtEl>
                                        <p:attrNameLst>
                                          <p:attrName>ppt_w</p:attrName>
                                        </p:attrNameLst>
                                      </p:cBhvr>
                                      <p:tavLst>
                                        <p:tav tm="0">
                                          <p:val>
                                            <p:fltVal val="0"/>
                                          </p:val>
                                        </p:tav>
                                        <p:tav tm="100000">
                                          <p:val>
                                            <p:strVal val="#ppt_w"/>
                                          </p:val>
                                        </p:tav>
                                      </p:tavLst>
                                    </p:anim>
                                    <p:anim calcmode="lin" valueType="num">
                                      <p:cBhvr>
                                        <p:cTn id="15" dur="3000" fill="hold"/>
                                        <p:tgtEl>
                                          <p:spTgt spid="7"/>
                                        </p:tgtEl>
                                        <p:attrNameLst>
                                          <p:attrName>ppt_h</p:attrName>
                                        </p:attrNameLst>
                                      </p:cBhvr>
                                      <p:tavLst>
                                        <p:tav tm="0">
                                          <p:val>
                                            <p:fltVal val="0"/>
                                          </p:val>
                                        </p:tav>
                                        <p:tav tm="100000">
                                          <p:val>
                                            <p:strVal val="#ppt_h"/>
                                          </p:val>
                                        </p:tav>
                                      </p:tavLst>
                                    </p:anim>
                                    <p:anim calcmode="lin" valueType="num">
                                      <p:cBhvr>
                                        <p:cTn id="16" dur="3000" fill="hold"/>
                                        <p:tgtEl>
                                          <p:spTgt spid="7"/>
                                        </p:tgtEl>
                                        <p:attrNameLst>
                                          <p:attrName>style.rotation</p:attrName>
                                        </p:attrNameLst>
                                      </p:cBhvr>
                                      <p:tavLst>
                                        <p:tav tm="0">
                                          <p:val>
                                            <p:fltVal val="90"/>
                                          </p:val>
                                        </p:tav>
                                        <p:tav tm="100000">
                                          <p:val>
                                            <p:fltVal val="0"/>
                                          </p:val>
                                        </p:tav>
                                      </p:tavLst>
                                    </p:anim>
                                    <p:animEffect transition="in" filter="fade">
                                      <p:cBhvr>
                                        <p:cTn id="17" dur="3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1000" fill="hold"/>
                                        <p:tgtEl>
                                          <p:spTgt spid="8"/>
                                        </p:tgtEl>
                                        <p:attrNameLst>
                                          <p:attrName>ppt_w</p:attrName>
                                        </p:attrNameLst>
                                      </p:cBhvr>
                                      <p:tavLst>
                                        <p:tav tm="0">
                                          <p:val>
                                            <p:fltVal val="0"/>
                                          </p:val>
                                        </p:tav>
                                        <p:tav tm="100000">
                                          <p:val>
                                            <p:strVal val="#ppt_w"/>
                                          </p:val>
                                        </p:tav>
                                      </p:tavLst>
                                    </p:anim>
                                    <p:anim calcmode="lin" valueType="num">
                                      <p:cBhvr>
                                        <p:cTn id="31" dur="1000" fill="hold"/>
                                        <p:tgtEl>
                                          <p:spTgt spid="8"/>
                                        </p:tgtEl>
                                        <p:attrNameLst>
                                          <p:attrName>ppt_h</p:attrName>
                                        </p:attrNameLst>
                                      </p:cBhvr>
                                      <p:tavLst>
                                        <p:tav tm="0">
                                          <p:val>
                                            <p:fltVal val="0"/>
                                          </p:val>
                                        </p:tav>
                                        <p:tav tm="100000">
                                          <p:val>
                                            <p:strVal val="#ppt_h"/>
                                          </p:val>
                                        </p:tav>
                                      </p:tavLst>
                                    </p:anim>
                                    <p:anim calcmode="lin" valueType="num">
                                      <p:cBhvr>
                                        <p:cTn id="32" dur="1000" fill="hold"/>
                                        <p:tgtEl>
                                          <p:spTgt spid="8"/>
                                        </p:tgtEl>
                                        <p:attrNameLst>
                                          <p:attrName>style.rotation</p:attrName>
                                        </p:attrNameLst>
                                      </p:cBhvr>
                                      <p:tavLst>
                                        <p:tav tm="0">
                                          <p:val>
                                            <p:fltVal val="90"/>
                                          </p:val>
                                        </p:tav>
                                        <p:tav tm="100000">
                                          <p:val>
                                            <p:fltVal val="0"/>
                                          </p:val>
                                        </p:tav>
                                      </p:tavLst>
                                    </p:anim>
                                    <p:animEffect transition="in" filter="fade">
                                      <p:cBhvr>
                                        <p:cTn id="3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840</TotalTime>
  <Words>887</Words>
  <Application>Microsoft Office PowerPoint</Application>
  <PresentationFormat>On-screen Show (4:3)</PresentationFormat>
  <Paragraphs>104</Paragraphs>
  <Slides>26</Slides>
  <Notes>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26</vt:i4>
      </vt:variant>
    </vt:vector>
  </HeadingPairs>
  <TitlesOfParts>
    <vt:vector size="29" baseType="lpstr">
      <vt:lpstr>Apex</vt:lpstr>
      <vt:lpstr>Package</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BARI ALAM</dc:creator>
  <cp:lastModifiedBy>ismail - [2010]</cp:lastModifiedBy>
  <cp:revision>123</cp:revision>
  <dcterms:created xsi:type="dcterms:W3CDTF">2006-08-16T00:00:00Z</dcterms:created>
  <dcterms:modified xsi:type="dcterms:W3CDTF">2017-10-02T16:29:10Z</dcterms:modified>
</cp:coreProperties>
</file>